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WAV" ContentType="audio/wav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77" r:id="rId1"/>
  </p:sldMasterIdLst>
  <p:sldIdLst>
    <p:sldId id="257" r:id="rId2"/>
    <p:sldId id="258" r:id="rId3"/>
    <p:sldId id="259" r:id="rId4"/>
    <p:sldId id="260" r:id="rId5"/>
    <p:sldId id="266" r:id="rId6"/>
    <p:sldId id="265" r:id="rId7"/>
    <p:sldId id="261" r:id="rId8"/>
    <p:sldId id="264" r:id="rId9"/>
    <p:sldId id="263" r:id="rId10"/>
    <p:sldId id="262" r:id="rId11"/>
    <p:sldId id="267" r:id="rId12"/>
    <p:sldId id="268" r:id="rId13"/>
    <p:sldId id="270" r:id="rId14"/>
    <p:sldId id="269" r:id="rId15"/>
    <p:sldId id="276" r:id="rId16"/>
    <p:sldId id="271" r:id="rId17"/>
    <p:sldId id="273" r:id="rId18"/>
    <p:sldId id="282" r:id="rId19"/>
    <p:sldId id="283" r:id="rId20"/>
    <p:sldId id="284" r:id="rId21"/>
    <p:sldId id="285" r:id="rId22"/>
    <p:sldId id="286" r:id="rId23"/>
    <p:sldId id="277" r:id="rId24"/>
    <p:sldId id="287" r:id="rId25"/>
    <p:sldId id="278" r:id="rId26"/>
    <p:sldId id="288" r:id="rId27"/>
    <p:sldId id="280" r:id="rId28"/>
    <p:sldId id="281" r:id="rId29"/>
    <p:sldId id="289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6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6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Relationship Id="rId2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9D07B-272A-E043-AFF9-E0A75351FAFE}" type="datetimeFigureOut">
              <a:rPr lang="en-US" smtClean="0"/>
              <a:t>2/15/13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9D07B-272A-E043-AFF9-E0A75351FAFE}" type="datetimeFigureOut">
              <a:rPr lang="en-US" smtClean="0"/>
              <a:t>2/15/13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5C1C7-A736-8049-AAE8-3DA67490CE4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525C1C7-A736-8049-AAE8-3DA67490CE4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9D07B-272A-E043-AFF9-E0A75351FAFE}" type="datetimeFigureOut">
              <a:rPr lang="en-US" smtClean="0"/>
              <a:t>2/15/13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9D07B-272A-E043-AFF9-E0A75351FAFE}" type="datetimeFigureOut">
              <a:rPr lang="en-US" smtClean="0"/>
              <a:t>2/15/13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0525C1C7-A736-8049-AAE8-3DA67490CE4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9D07B-272A-E043-AFF9-E0A75351FAFE}" type="datetimeFigureOut">
              <a:rPr lang="en-US" smtClean="0"/>
              <a:t>2/15/13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525C1C7-A736-8049-AAE8-3DA67490CE4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859D07B-272A-E043-AFF9-E0A75351FAFE}" type="datetimeFigureOut">
              <a:rPr lang="en-US" smtClean="0"/>
              <a:t>2/15/13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5C1C7-A736-8049-AAE8-3DA67490CE4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9D07B-272A-E043-AFF9-E0A75351FAFE}" type="datetimeFigureOut">
              <a:rPr lang="en-US" smtClean="0"/>
              <a:t>2/15/13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525C1C7-A736-8049-AAE8-3DA67490CE47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9D07B-272A-E043-AFF9-E0A75351FAFE}" type="datetimeFigureOut">
              <a:rPr lang="en-US" smtClean="0"/>
              <a:t>2/15/13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525C1C7-A736-8049-AAE8-3DA67490CE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9D07B-272A-E043-AFF9-E0A75351FAFE}" type="datetimeFigureOut">
              <a:rPr lang="en-US" smtClean="0"/>
              <a:t>2/15/13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525C1C7-A736-8049-AAE8-3DA67490CE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9D07B-272A-E043-AFF9-E0A75351FAFE}" type="datetimeFigureOut">
              <a:rPr lang="en-US" smtClean="0"/>
              <a:t>2/15/13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525C1C7-A736-8049-AAE8-3DA67490CE4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859D07B-272A-E043-AFF9-E0A75351FAFE}" type="datetimeFigureOut">
              <a:rPr lang="en-US" smtClean="0"/>
              <a:t>2/15/13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859D07B-272A-E043-AFF9-E0A75351FAFE}" type="datetimeFigureOut">
              <a:rPr lang="en-US" smtClean="0"/>
              <a:t>2/15/13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525C1C7-A736-8049-AAE8-3DA67490CE47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0.png"/><Relationship Id="rId1" Type="http://schemas.microsoft.com/office/2007/relationships/media" Target="../media/media1.WAV"/><Relationship Id="rId2" Type="http://schemas.openxmlformats.org/officeDocument/2006/relationships/audio" Target="../media/media1.WAV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5.w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6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0.png"/><Relationship Id="rId1" Type="http://schemas.microsoft.com/office/2007/relationships/media" Target="file:///D:\Documents%20and%20Settings\Rapp\My%20Documents\Chemistry%20Power%20Point\THINK!.WAV" TargetMode="External"/><Relationship Id="rId2" Type="http://schemas.openxmlformats.org/officeDocument/2006/relationships/audio" Target="file:///D:\Documents%20and%20Settings\Rapp\My%20Documents\Chemistry%20Power%20Point\THINK!.WA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/>
          <p:cNvSpPr>
            <a:spLocks noChangeArrowheads="1"/>
          </p:cNvSpPr>
          <p:nvPr/>
        </p:nvSpPr>
        <p:spPr bwMode="auto">
          <a:xfrm>
            <a:off x="609600" y="508000"/>
            <a:ext cx="7772400" cy="1850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4800" b="1" u="sng" dirty="0" smtClean="0"/>
              <a:t>Molar Relationships</a:t>
            </a:r>
            <a:endParaRPr lang="en-US" sz="4800" b="1" u="sng" dirty="0"/>
          </a:p>
        </p:txBody>
      </p:sp>
      <p:sp>
        <p:nvSpPr>
          <p:cNvPr id="7171" name="Rectangle 7"/>
          <p:cNvSpPr>
            <a:spLocks noChangeArrowheads="1"/>
          </p:cNvSpPr>
          <p:nvPr/>
        </p:nvSpPr>
        <p:spPr bwMode="auto">
          <a:xfrm>
            <a:off x="3429000" y="304800"/>
            <a:ext cx="3505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4800" b="1" dirty="0">
              <a:solidFill>
                <a:schemeClr val="tx2"/>
              </a:solidFill>
            </a:endParaRPr>
          </a:p>
        </p:txBody>
      </p:sp>
      <p:pic>
        <p:nvPicPr>
          <p:cNvPr id="7173" name="Picture 9" descr="cha56011_03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067050"/>
            <a:ext cx="3841750" cy="219075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10" descr="cha56011_ma03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101975"/>
            <a:ext cx="3048000" cy="2130425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2429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z="4000" b="1">
                <a:solidFill>
                  <a:srgbClr val="063DE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Learning Check</a:t>
            </a:r>
          </a:p>
        </p:txBody>
      </p:sp>
      <p:sp>
        <p:nvSpPr>
          <p:cNvPr id="67586" name="Rectangle 2"/>
          <p:cNvSpPr>
            <a:spLocks noGrp="1" noChangeArrowheads="1"/>
          </p:cNvSpPr>
          <p:nvPr>
            <p:ph sz="quarter" idx="1"/>
          </p:nvPr>
        </p:nvSpPr>
        <p:spPr>
          <a:xfrm>
            <a:off x="381000" y="1676400"/>
            <a:ext cx="8458200" cy="5181600"/>
          </a:xfrm>
        </p:spPr>
        <p:txBody>
          <a:bodyPr/>
          <a:lstStyle/>
          <a:p>
            <a:pPr>
              <a:lnSpc>
                <a:spcPct val="120000"/>
              </a:lnSpc>
              <a:buFontTx/>
              <a:buNone/>
            </a:pPr>
            <a:r>
              <a:rPr lang="en-US" sz="3400" b="1">
                <a:latin typeface="Arial" charset="0"/>
              </a:rPr>
              <a:t>	</a:t>
            </a:r>
            <a:r>
              <a:rPr lang="en-US" b="1">
                <a:latin typeface="Arial" charset="0"/>
              </a:rPr>
              <a:t>Prozac, C</a:t>
            </a:r>
            <a:r>
              <a:rPr lang="en-US" b="1" baseline="-25000">
                <a:latin typeface="Arial" charset="0"/>
              </a:rPr>
              <a:t>17</a:t>
            </a:r>
            <a:r>
              <a:rPr lang="en-US" b="1">
                <a:latin typeface="Arial" charset="0"/>
              </a:rPr>
              <a:t>H</a:t>
            </a:r>
            <a:r>
              <a:rPr lang="en-US" b="1" baseline="-25000">
                <a:latin typeface="Arial" charset="0"/>
              </a:rPr>
              <a:t>18</a:t>
            </a:r>
            <a:r>
              <a:rPr lang="en-US" b="1">
                <a:latin typeface="Arial" charset="0"/>
              </a:rPr>
              <a:t>F</a:t>
            </a:r>
            <a:r>
              <a:rPr lang="en-US" b="1" baseline="-25000">
                <a:latin typeface="Arial" charset="0"/>
              </a:rPr>
              <a:t>3</a:t>
            </a:r>
            <a:r>
              <a:rPr lang="en-US" b="1">
                <a:latin typeface="Arial" charset="0"/>
              </a:rPr>
              <a:t>NO, is a widely used  antidepressant that inhibits the uptake of serotonin by the brain.  Find its molar mass.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en-US" b="1">
                <a:solidFill>
                  <a:srgbClr val="063DE8"/>
                </a:solidFill>
                <a:latin typeface="Arial" charset="0"/>
              </a:rPr>
              <a:t>	</a:t>
            </a:r>
            <a:endParaRPr lang="en-US" sz="4000">
              <a:solidFill>
                <a:srgbClr val="E8E816"/>
              </a:solidFill>
              <a:latin typeface="Arial" charset="0"/>
            </a:endParaRPr>
          </a:p>
        </p:txBody>
      </p:sp>
      <p:pic>
        <p:nvPicPr>
          <p:cNvPr id="67589" name="39A1F714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0" y="65532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9988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75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493" fill="hold"/>
                                        <p:tgtEl>
                                          <p:spTgt spid="6758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589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11987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So, if one mole = the formula mass how do we calculate….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mass of 05 </a:t>
            </a:r>
            <a:r>
              <a:rPr lang="en-US" dirty="0" err="1" smtClean="0"/>
              <a:t>mol</a:t>
            </a:r>
            <a:r>
              <a:rPr lang="en-US" dirty="0" smtClean="0"/>
              <a:t> of  Calcium Carbonate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 mass of 2.25 </a:t>
            </a:r>
            <a:r>
              <a:rPr lang="en-US" dirty="0" err="1" smtClean="0"/>
              <a:t>mol</a:t>
            </a:r>
            <a:r>
              <a:rPr lang="en-US" dirty="0" smtClean="0"/>
              <a:t> of Sodium Chloride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68163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many moles are there in?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100 g of Magnesium Hydroxide ?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64 g of Oxygen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49509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Converting to # of atoms or molecules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How many atoms are in 3.00 moles of Iron? 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How many atoms are in 0.25 moles of Water?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1280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5"/>
          <p:cNvSpPr txBox="1">
            <a:spLocks noChangeArrowheads="1"/>
          </p:cNvSpPr>
          <p:nvPr/>
        </p:nvSpPr>
        <p:spPr bwMode="auto">
          <a:xfrm>
            <a:off x="3032125" y="217488"/>
            <a:ext cx="234541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>
                <a:solidFill>
                  <a:schemeClr val="tx2"/>
                </a:solidFill>
                <a:latin typeface="+mn-lt"/>
              </a:rPr>
              <a:t>Molar Mass</a:t>
            </a:r>
          </a:p>
        </p:txBody>
      </p:sp>
      <p:sp>
        <p:nvSpPr>
          <p:cNvPr id="12292" name="Text Box 6"/>
          <p:cNvSpPr txBox="1">
            <a:spLocks noChangeArrowheads="1"/>
          </p:cNvSpPr>
          <p:nvPr/>
        </p:nvSpPr>
        <p:spPr bwMode="auto">
          <a:xfrm>
            <a:off x="538163" y="1524000"/>
            <a:ext cx="8162511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latin typeface="+mn-lt"/>
              </a:rPr>
              <a:t>The molar mass of a compound is found by adding </a:t>
            </a:r>
          </a:p>
          <a:p>
            <a:pPr eaLnBrk="1" hangingPunct="1"/>
            <a:r>
              <a:rPr lang="en-US" dirty="0">
                <a:latin typeface="+mn-lt"/>
              </a:rPr>
              <a:t>Together the molar masses of all of its elements, taking</a:t>
            </a:r>
          </a:p>
          <a:p>
            <a:pPr eaLnBrk="1" hangingPunct="1"/>
            <a:r>
              <a:rPr lang="en-US" dirty="0">
                <a:latin typeface="+mn-lt"/>
              </a:rPr>
              <a:t>Into account the number of moles of each element present.</a:t>
            </a:r>
          </a:p>
        </p:txBody>
      </p:sp>
      <p:pic>
        <p:nvPicPr>
          <p:cNvPr id="12293" name="Picture 8" descr="W118_03-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276600"/>
            <a:ext cx="8077200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9429" y="5424714"/>
            <a:ext cx="5769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Homework: </a:t>
            </a:r>
            <a:r>
              <a:rPr lang="en-US" dirty="0" err="1" smtClean="0"/>
              <a:t>pg</a:t>
            </a:r>
            <a:r>
              <a:rPr lang="en-US" dirty="0" smtClean="0"/>
              <a:t> 157 # 5-11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7909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82238"/>
            <a:ext cx="8534400" cy="8780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Factor-Label Method (also called… dimensional analysis)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Use fractions that include numbers and units to convert from one item to another. </a:t>
            </a:r>
          </a:p>
          <a:p>
            <a:r>
              <a:rPr lang="en-US" dirty="0" smtClean="0"/>
              <a:t>All fractions must have a valued of “1”</a:t>
            </a:r>
          </a:p>
          <a:p>
            <a:endParaRPr lang="en-US" dirty="0"/>
          </a:p>
          <a:p>
            <a:r>
              <a:rPr lang="en-US" dirty="0" smtClean="0"/>
              <a:t>Example problem: How many seconds are there in one year?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64891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Mole Conversion Problems: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Grams to Moles          ---       Moles to Grams</a:t>
            </a:r>
          </a:p>
          <a:p>
            <a:r>
              <a:rPr lang="en-US" dirty="0" smtClean="0"/>
              <a:t>Example Problem:</a:t>
            </a:r>
          </a:p>
          <a:p>
            <a:endParaRPr lang="en-US" dirty="0"/>
          </a:p>
          <a:p>
            <a:r>
              <a:rPr lang="en-US" dirty="0" smtClean="0"/>
              <a:t>How many Moles are in 58 g of NaHCO3?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How many grams are in 3.75 Moles of Water?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62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101948" y="101841"/>
            <a:ext cx="9245948" cy="909435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     Moles              Particles (</a:t>
            </a:r>
            <a:r>
              <a:rPr lang="en-US" dirty="0" err="1" smtClean="0"/>
              <a:t>atoms,ions,molecules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Left-Right Arrow 4"/>
          <p:cNvSpPr/>
          <p:nvPr/>
        </p:nvSpPr>
        <p:spPr>
          <a:xfrm>
            <a:off x="1740222" y="462636"/>
            <a:ext cx="1191502" cy="548640"/>
          </a:xfrm>
          <a:prstGeom prst="leftRight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66520" y="1583671"/>
            <a:ext cx="8732462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How many atoms are in .75 moles of Oxygen Gas? </a:t>
            </a:r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How many moles are in 2.709 x 10</a:t>
            </a:r>
            <a:r>
              <a:rPr lang="en-US" sz="2400" baseline="30000" dirty="0" smtClean="0"/>
              <a:t>25</a:t>
            </a:r>
            <a:r>
              <a:rPr lang="en-US" sz="2400" dirty="0" smtClean="0"/>
              <a:t> molecules of Calcium Hydroxide? 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 smtClean="0"/>
              <a:t>How many hydroxide ions are there in 4.5 Moles of  Calcium Hydroxide?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5383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175" y="1066800"/>
            <a:ext cx="3262025" cy="2667000"/>
          </a:xfrm>
          <a:prstGeom prst="rect">
            <a:avLst/>
          </a:prstGeom>
        </p:spPr>
      </p:pic>
      <p:sp>
        <p:nvSpPr>
          <p:cNvPr id="61442" name="TextBox 1"/>
          <p:cNvSpPr txBox="1">
            <a:spLocks noChangeArrowheads="1"/>
          </p:cNvSpPr>
          <p:nvPr/>
        </p:nvSpPr>
        <p:spPr bwMode="auto">
          <a:xfrm>
            <a:off x="1669965" y="228600"/>
            <a:ext cx="574533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sz="4000" b="1" u="sng">
                <a:solidFill>
                  <a:srgbClr val="000000"/>
                </a:solidFill>
                <a:latin typeface="+mn-lt"/>
              </a:rPr>
              <a:t>Percent Composition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657600" y="1066800"/>
            <a:ext cx="5181600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buFont typeface="Arial" charset="0"/>
              <a:buChar char="•"/>
            </a:pPr>
            <a:r>
              <a:rPr lang="en-US" sz="2400" b="1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2600" b="1" dirty="0">
                <a:solidFill>
                  <a:srgbClr val="000000"/>
                </a:solidFill>
                <a:latin typeface="+mn-lt"/>
              </a:rPr>
              <a:t>Percent Composition – </a:t>
            </a:r>
            <a:endParaRPr lang="en-US" sz="2600" b="1" dirty="0" smtClean="0">
              <a:solidFill>
                <a:srgbClr val="000000"/>
              </a:solidFill>
              <a:latin typeface="+mn-lt"/>
            </a:endParaRPr>
          </a:p>
          <a:p>
            <a:r>
              <a:rPr lang="en-US" sz="2600" dirty="0" smtClean="0">
                <a:solidFill>
                  <a:srgbClr val="000000"/>
                </a:solidFill>
                <a:latin typeface="+mn-lt"/>
              </a:rPr>
              <a:t>the percentage </a:t>
            </a:r>
            <a:r>
              <a:rPr lang="en-US" sz="2600" dirty="0">
                <a:solidFill>
                  <a:srgbClr val="000000"/>
                </a:solidFill>
                <a:latin typeface="+mn-lt"/>
              </a:rPr>
              <a:t>by mass of </a:t>
            </a:r>
            <a:endParaRPr lang="en-US" sz="2600" dirty="0" smtClean="0">
              <a:solidFill>
                <a:srgbClr val="000000"/>
              </a:solidFill>
              <a:latin typeface="+mn-lt"/>
            </a:endParaRPr>
          </a:p>
          <a:p>
            <a:r>
              <a:rPr lang="en-US" sz="2600" dirty="0" smtClean="0">
                <a:solidFill>
                  <a:srgbClr val="000000"/>
                </a:solidFill>
                <a:latin typeface="+mn-lt"/>
              </a:rPr>
              <a:t>each </a:t>
            </a:r>
            <a:r>
              <a:rPr lang="en-US" sz="2600" dirty="0">
                <a:solidFill>
                  <a:srgbClr val="000000"/>
                </a:solidFill>
                <a:latin typeface="+mn-lt"/>
              </a:rPr>
              <a:t>element in a </a:t>
            </a:r>
            <a:r>
              <a:rPr lang="en-US" sz="2600" dirty="0" smtClean="0">
                <a:solidFill>
                  <a:srgbClr val="000000"/>
                </a:solidFill>
                <a:latin typeface="+mn-lt"/>
              </a:rPr>
              <a:t>compound </a:t>
            </a:r>
            <a:endParaRPr lang="en-US" sz="2600" dirty="0">
              <a:solidFill>
                <a:srgbClr val="000000"/>
              </a:solidFill>
              <a:latin typeface="+mn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505200" y="2743200"/>
            <a:ext cx="4797250" cy="949643"/>
            <a:chOff x="2971800" y="2743200"/>
            <a:chExt cx="4535488" cy="949643"/>
          </a:xfrm>
        </p:grpSpPr>
        <p:sp>
          <p:nvSpPr>
            <p:cNvPr id="6" name="TextBox 5"/>
            <p:cNvSpPr txBox="1">
              <a:spLocks noChangeArrowheads="1"/>
            </p:cNvSpPr>
            <p:nvPr/>
          </p:nvSpPr>
          <p:spPr bwMode="auto">
            <a:xfrm>
              <a:off x="2971800" y="2971800"/>
              <a:ext cx="1831927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r>
                <a:rPr lang="en-US" sz="2600" b="1" dirty="0">
                  <a:solidFill>
                    <a:srgbClr val="000000"/>
                  </a:solidFill>
                  <a:latin typeface="+mn-lt"/>
                </a:rPr>
                <a:t>Percent =</a:t>
              </a:r>
            </a:p>
          </p:txBody>
        </p:sp>
        <p:sp>
          <p:nvSpPr>
            <p:cNvPr id="7" name="TextBox 6"/>
            <p:cNvSpPr txBox="1">
              <a:spLocks noChangeArrowheads="1"/>
            </p:cNvSpPr>
            <p:nvPr/>
          </p:nvSpPr>
          <p:spPr bwMode="auto">
            <a:xfrm>
              <a:off x="4572000" y="2819400"/>
              <a:ext cx="1685565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r>
                <a:rPr lang="en-US" sz="2600">
                  <a:solidFill>
                    <a:srgbClr val="000000"/>
                  </a:solidFill>
                  <a:latin typeface="+mn-lt"/>
                </a:rPr>
                <a:t>_______</a:t>
              </a:r>
            </a:p>
          </p:txBody>
        </p:sp>
        <p:sp>
          <p:nvSpPr>
            <p:cNvPr id="8" name="TextBox 7"/>
            <p:cNvSpPr txBox="1">
              <a:spLocks noChangeArrowheads="1"/>
            </p:cNvSpPr>
            <p:nvPr/>
          </p:nvSpPr>
          <p:spPr bwMode="auto">
            <a:xfrm>
              <a:off x="4953000" y="2743200"/>
              <a:ext cx="922987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r>
                <a:rPr lang="en-US" sz="2600" b="1">
                  <a:solidFill>
                    <a:srgbClr val="000000"/>
                  </a:solidFill>
                  <a:latin typeface="+mn-lt"/>
                </a:rPr>
                <a:t>Part</a:t>
              </a:r>
            </a:p>
          </p:txBody>
        </p:sp>
        <p:sp>
          <p:nvSpPr>
            <p:cNvPr id="9" name="TextBox 8"/>
            <p:cNvSpPr txBox="1">
              <a:spLocks noChangeArrowheads="1"/>
            </p:cNvSpPr>
            <p:nvPr/>
          </p:nvSpPr>
          <p:spPr bwMode="auto">
            <a:xfrm>
              <a:off x="4800600" y="3200400"/>
              <a:ext cx="1317100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r>
                <a:rPr lang="en-US" sz="2600" b="1">
                  <a:solidFill>
                    <a:srgbClr val="000000"/>
                  </a:solidFill>
                  <a:latin typeface="+mn-lt"/>
                </a:rPr>
                <a:t>Whole</a:t>
              </a:r>
            </a:p>
          </p:txBody>
        </p:sp>
        <p:sp>
          <p:nvSpPr>
            <p:cNvPr id="10" name="TextBox 9"/>
            <p:cNvSpPr txBox="1">
              <a:spLocks noChangeArrowheads="1"/>
            </p:cNvSpPr>
            <p:nvPr/>
          </p:nvSpPr>
          <p:spPr bwMode="auto">
            <a:xfrm>
              <a:off x="6096000" y="2971800"/>
              <a:ext cx="1411288" cy="492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r>
                <a:rPr lang="en-US" sz="2600" b="1">
                  <a:solidFill>
                    <a:srgbClr val="000000"/>
                  </a:solidFill>
                  <a:latin typeface="+mn-lt"/>
                </a:rPr>
                <a:t>x 100%</a:t>
              </a:r>
            </a:p>
          </p:txBody>
        </p:sp>
      </p:grpSp>
      <p:sp>
        <p:nvSpPr>
          <p:cNvPr id="12" name="Rectangle 11"/>
          <p:cNvSpPr/>
          <p:nvPr/>
        </p:nvSpPr>
        <p:spPr>
          <a:xfrm>
            <a:off x="4187260" y="3733800"/>
            <a:ext cx="172655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>
                <a:ln w="11430"/>
                <a:gradFill>
                  <a:gsLst>
                    <a:gs pos="0">
                      <a:srgbClr val="333399">
                        <a:tint val="70000"/>
                        <a:satMod val="245000"/>
                      </a:srgbClr>
                    </a:gs>
                    <a:gs pos="75000">
                      <a:srgbClr val="333399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333399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n-ea"/>
              </a:rPr>
              <a:t>So…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0" y="5029200"/>
            <a:ext cx="3765550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600" b="1">
                <a:solidFill>
                  <a:srgbClr val="000000"/>
                </a:solidFill>
                <a:latin typeface="+mn-lt"/>
              </a:rPr>
              <a:t>Percent composition</a:t>
            </a:r>
          </a:p>
          <a:p>
            <a:r>
              <a:rPr lang="en-US" sz="2600" b="1">
                <a:solidFill>
                  <a:srgbClr val="000000"/>
                </a:solidFill>
                <a:latin typeface="+mn-lt"/>
              </a:rPr>
              <a:t>of a compound or   =</a:t>
            </a:r>
          </a:p>
          <a:p>
            <a:r>
              <a:rPr lang="en-US" sz="2600" b="1">
                <a:solidFill>
                  <a:srgbClr val="000000"/>
                </a:solidFill>
                <a:latin typeface="+mn-lt"/>
              </a:rPr>
              <a:t>molecule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505200" y="5181600"/>
            <a:ext cx="4651221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600" b="1" dirty="0" smtClean="0">
                <a:solidFill>
                  <a:srgbClr val="000000"/>
                </a:solidFill>
                <a:latin typeface="+mn-lt"/>
              </a:rPr>
              <a:t>   Mass </a:t>
            </a:r>
            <a:r>
              <a:rPr lang="en-US" sz="2600" b="1" dirty="0">
                <a:solidFill>
                  <a:srgbClr val="000000"/>
                </a:solidFill>
                <a:latin typeface="+mn-lt"/>
              </a:rPr>
              <a:t>of element in 1 </a:t>
            </a:r>
            <a:r>
              <a:rPr lang="en-US" sz="2600" b="1" dirty="0" err="1">
                <a:solidFill>
                  <a:srgbClr val="000000"/>
                </a:solidFill>
                <a:latin typeface="+mn-lt"/>
              </a:rPr>
              <a:t>mol</a:t>
            </a:r>
            <a:endParaRPr lang="en-US" sz="2600" b="1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962400" y="5334000"/>
            <a:ext cx="4340050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600" b="1" dirty="0">
                <a:solidFill>
                  <a:srgbClr val="000000"/>
                </a:solidFill>
                <a:latin typeface="+mn-lt"/>
              </a:rPr>
              <a:t>____________________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962400" y="5715000"/>
            <a:ext cx="249555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600" b="1">
                <a:solidFill>
                  <a:srgbClr val="000000"/>
                </a:solidFill>
                <a:latin typeface="+mn-lt"/>
              </a:rPr>
              <a:t>Mass of 1 mol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7620000" y="5410200"/>
            <a:ext cx="1411288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600" b="1">
                <a:solidFill>
                  <a:srgbClr val="000000"/>
                </a:solidFill>
                <a:latin typeface="+mn-lt"/>
              </a:rPr>
              <a:t>x 100%</a:t>
            </a:r>
          </a:p>
        </p:txBody>
      </p:sp>
    </p:spTree>
    <p:extLst>
      <p:ext uri="{BB962C8B-B14F-4D97-AF65-F5344CB8AC3E}">
        <p14:creationId xmlns:p14="http://schemas.microsoft.com/office/powerpoint/2010/main" val="19712339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2" grpId="0"/>
      <p:bldP spid="5" grpId="0"/>
      <p:bldP spid="13" grpId="0"/>
      <p:bldP spid="14" grpId="0"/>
      <p:bldP spid="15" grpId="0"/>
      <p:bldP spid="16" grpId="0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1"/>
          <p:cNvSpPr txBox="1">
            <a:spLocks noChangeArrowheads="1"/>
          </p:cNvSpPr>
          <p:nvPr/>
        </p:nvSpPr>
        <p:spPr bwMode="auto">
          <a:xfrm>
            <a:off x="1669965" y="228600"/>
            <a:ext cx="574533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sz="4000" b="1" u="sng">
                <a:solidFill>
                  <a:srgbClr val="000000"/>
                </a:solidFill>
                <a:latin typeface="+mn-lt"/>
              </a:rPr>
              <a:t>Percent Composition</a:t>
            </a:r>
          </a:p>
        </p:txBody>
      </p:sp>
      <p:pic>
        <p:nvPicPr>
          <p:cNvPr id="18435" name="Picture 3" descr="C:\Documents and Settings\mog0695\Local Settings\Temporary Internet Files\Content.IE5\W2G0CASZ\MC900290532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905000"/>
            <a:ext cx="2128838" cy="206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TextBox 4"/>
          <p:cNvSpPr txBox="1">
            <a:spLocks noChangeArrowheads="1"/>
          </p:cNvSpPr>
          <p:nvPr/>
        </p:nvSpPr>
        <p:spPr bwMode="auto">
          <a:xfrm>
            <a:off x="2819400" y="990600"/>
            <a:ext cx="5791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 b="1">
                <a:solidFill>
                  <a:srgbClr val="000000"/>
                </a:solidFill>
                <a:latin typeface="+mn-lt"/>
              </a:rPr>
              <a:t>Example:  </a:t>
            </a:r>
            <a:r>
              <a:rPr lang="en-US" sz="2000">
                <a:solidFill>
                  <a:srgbClr val="000000"/>
                </a:solidFill>
                <a:latin typeface="+mn-lt"/>
              </a:rPr>
              <a:t>What is the percent composition of Potassium Permanganate (KMnO</a:t>
            </a:r>
            <a:r>
              <a:rPr lang="en-US" sz="2000" baseline="-25000">
                <a:solidFill>
                  <a:srgbClr val="000000"/>
                </a:solidFill>
                <a:latin typeface="+mn-lt"/>
              </a:rPr>
              <a:t>4</a:t>
            </a:r>
            <a:r>
              <a:rPr lang="en-US" sz="2000">
                <a:solidFill>
                  <a:srgbClr val="000000"/>
                </a:solidFill>
                <a:latin typeface="+mn-lt"/>
              </a:rPr>
              <a:t>)?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895600" y="2057400"/>
            <a:ext cx="5638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3600" b="1">
                <a:solidFill>
                  <a:srgbClr val="000000"/>
                </a:solidFill>
                <a:latin typeface="+mn-lt"/>
              </a:rPr>
              <a:t>Molar Mass of KMnO</a:t>
            </a:r>
            <a:r>
              <a:rPr lang="en-US" sz="3600" b="1" baseline="-25000">
                <a:solidFill>
                  <a:srgbClr val="000000"/>
                </a:solidFill>
                <a:latin typeface="+mn-lt"/>
              </a:rPr>
              <a:t>4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505200" y="2895600"/>
            <a:ext cx="441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3200">
                <a:solidFill>
                  <a:srgbClr val="000000"/>
                </a:solidFill>
                <a:latin typeface="+mn-lt"/>
              </a:rPr>
              <a:t>K =    1(39.1) =  39.1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505200" y="3378200"/>
            <a:ext cx="39909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3200">
                <a:solidFill>
                  <a:srgbClr val="000000"/>
                </a:solidFill>
                <a:latin typeface="+mn-lt"/>
              </a:rPr>
              <a:t>Mn = 1(54.9) =  54.9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505200" y="3835400"/>
            <a:ext cx="39862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3200">
                <a:solidFill>
                  <a:srgbClr val="000000"/>
                </a:solidFill>
                <a:latin typeface="+mn-lt"/>
              </a:rPr>
              <a:t>O =   4(16.0) = </a:t>
            </a:r>
            <a:r>
              <a:rPr lang="en-US" sz="3200" u="sng">
                <a:solidFill>
                  <a:srgbClr val="000000"/>
                </a:solidFill>
                <a:latin typeface="+mn-lt"/>
              </a:rPr>
              <a:t> 64.0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245100" y="4368800"/>
            <a:ext cx="25161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3200" dirty="0">
                <a:solidFill>
                  <a:srgbClr val="000000"/>
                </a:solidFill>
                <a:latin typeface="+mn-lt"/>
              </a:rPr>
              <a:t>MM  = 158 g</a:t>
            </a:r>
            <a:endParaRPr lang="en-US" sz="3200" u="sng" dirty="0">
              <a:solidFill>
                <a:srgbClr val="0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13097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8" name="Group 2"/>
          <p:cNvGrpSpPr>
            <a:grpSpLocks/>
          </p:cNvGrpSpPr>
          <p:nvPr/>
        </p:nvGrpSpPr>
        <p:grpSpPr bwMode="auto">
          <a:xfrm>
            <a:off x="5029200" y="1676400"/>
            <a:ext cx="3806825" cy="3276600"/>
            <a:chOff x="3168" y="96"/>
            <a:chExt cx="2398" cy="2064"/>
          </a:xfrm>
        </p:grpSpPr>
        <p:sp>
          <p:nvSpPr>
            <p:cNvPr id="1033" name="WordArt 3"/>
            <p:cNvSpPr>
              <a:spLocks noChangeArrowheads="1" noChangeShapeType="1" noTextEdit="1"/>
            </p:cNvSpPr>
            <p:nvPr/>
          </p:nvSpPr>
          <p:spPr bwMode="auto">
            <a:xfrm>
              <a:off x="3984" y="1477"/>
              <a:ext cx="1200" cy="683"/>
            </a:xfrm>
            <a:prstGeom prst="rect">
              <a:avLst/>
            </a:prstGeom>
          </p:spPr>
          <p:txBody>
            <a:bodyPr wrap="none" fromWordArt="1">
              <a:prstTxWarp prst="textCurveUp">
                <a:avLst>
                  <a:gd name="adj" fmla="val 40356"/>
                </a:avLst>
              </a:prstTxWarp>
            </a:bodyPr>
            <a:lstStyle/>
            <a:p>
              <a:pPr algn="ctr"/>
              <a:r>
                <a:rPr lang="fr-FR" sz="3600" kern="10"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800000"/>
                  </a:solidFill>
                  <a:effectLst>
                    <a:outerShdw blurRad="63500" dist="46662" dir="2115817" algn="ctr" rotWithShape="0">
                      <a:srgbClr val="000000">
                        <a:alpha val="74998"/>
                      </a:srgbClr>
                    </a:outerShdw>
                  </a:effectLst>
                  <a:latin typeface="Times New Roman"/>
                  <a:ea typeface="Times New Roman"/>
                  <a:cs typeface="Times New Roman"/>
                </a:rPr>
                <a:t>Pair = 2</a:t>
              </a:r>
              <a:endParaRPr lang="en-US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blurRad="63500" dist="46662" dir="2115817" algn="ctr" rotWithShape="0">
                    <a:srgbClr val="000000">
                      <a:alpha val="74998"/>
                    </a:srgbClr>
                  </a:outerShdw>
                </a:effectLst>
                <a:latin typeface="Times New Roman"/>
                <a:ea typeface="Times New Roman"/>
                <a:cs typeface="Times New Roman"/>
              </a:endParaRPr>
            </a:p>
          </p:txBody>
        </p:sp>
        <p:graphicFrame>
          <p:nvGraphicFramePr>
            <p:cNvPr id="1027" name="Object 4"/>
            <p:cNvGraphicFramePr>
              <a:graphicFrameLocks noChangeAspect="1"/>
            </p:cNvGraphicFramePr>
            <p:nvPr/>
          </p:nvGraphicFramePr>
          <p:xfrm>
            <a:off x="3168" y="96"/>
            <a:ext cx="2398" cy="14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79" name="Clip" r:id="rId3" imgW="4582440" imgH="2850480" progId="MS_ClipArt_Gallery.2">
                    <p:embed/>
                  </p:oleObj>
                </mc:Choice>
                <mc:Fallback>
                  <p:oleObj name="Clip" r:id="rId3" imgW="4582440" imgH="2850480" progId="MS_ClipArt_Gallery.2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68" y="96"/>
                          <a:ext cx="2398" cy="149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029" name="Group 5"/>
          <p:cNvGrpSpPr>
            <a:grpSpLocks/>
          </p:cNvGrpSpPr>
          <p:nvPr/>
        </p:nvGrpSpPr>
        <p:grpSpPr bwMode="auto">
          <a:xfrm>
            <a:off x="533400" y="1447800"/>
            <a:ext cx="2867025" cy="3733800"/>
            <a:chOff x="336" y="240"/>
            <a:chExt cx="1806" cy="2352"/>
          </a:xfrm>
        </p:grpSpPr>
        <p:graphicFrame>
          <p:nvGraphicFramePr>
            <p:cNvPr id="1026" name="Object 6"/>
            <p:cNvGraphicFramePr>
              <a:graphicFrameLocks noChangeAspect="1"/>
            </p:cNvGraphicFramePr>
            <p:nvPr/>
          </p:nvGraphicFramePr>
          <p:xfrm>
            <a:off x="336" y="960"/>
            <a:ext cx="1806" cy="16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80" name="Clip" r:id="rId5" imgW="3840120" imgH="3468960" progId="MS_ClipArt_Gallery.2">
                    <p:embed/>
                  </p:oleObj>
                </mc:Choice>
                <mc:Fallback>
                  <p:oleObj name="Clip" r:id="rId5" imgW="3840120" imgH="3468960" progId="MS_ClipArt_Gallery.2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6" y="960"/>
                          <a:ext cx="1806" cy="163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32" name="WordArt 7"/>
            <p:cNvSpPr>
              <a:spLocks noChangeArrowheads="1" noChangeShapeType="1" noTextEdit="1"/>
            </p:cNvSpPr>
            <p:nvPr/>
          </p:nvSpPr>
          <p:spPr bwMode="auto">
            <a:xfrm>
              <a:off x="480" y="240"/>
              <a:ext cx="1500" cy="4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Wave1">
                <a:avLst>
                  <a:gd name="adj1" fmla="val 13005"/>
                  <a:gd name="adj2" fmla="val 0"/>
                </a:avLst>
              </a:prstTxWarp>
            </a:bodyPr>
            <a:lstStyle/>
            <a:p>
              <a:pPr algn="ctr"/>
              <a:r>
                <a:rPr lang="cs-CZ" sz="4000" kern="10">
                  <a:solidFill>
                    <a:srgbClr val="0000FF"/>
                  </a:solidFill>
                  <a:effectLst>
                    <a:outerShdw blurRad="63500" dist="53882" dir="2700000" algn="ctr" rotWithShape="0">
                      <a:srgbClr val="C0C0C0">
                        <a:alpha val="74998"/>
                      </a:srgbClr>
                    </a:outerShdw>
                  </a:effectLst>
                  <a:latin typeface="Times New Roman"/>
                  <a:ea typeface="Times New Roman"/>
                  <a:cs typeface="Times New Roman"/>
                </a:rPr>
                <a:t>Dozen = 12</a:t>
              </a:r>
              <a:endParaRPr lang="en-US" sz="4000" kern="10">
                <a:solidFill>
                  <a:srgbClr val="0000FF"/>
                </a:solidFill>
                <a:effectLst>
                  <a:outerShdw blurRad="63500" dist="53882" dir="2700000" algn="ctr" rotWithShape="0">
                    <a:srgbClr val="C0C0C0">
                      <a:alpha val="74998"/>
                    </a:srgbClr>
                  </a:outerShdw>
                </a:effectLst>
                <a:latin typeface="Times New Roman"/>
                <a:ea typeface="Times New Roman"/>
                <a:cs typeface="Times New Roman"/>
              </a:endParaRPr>
            </a:p>
          </p:txBody>
        </p:sp>
      </p:grpSp>
      <p:sp>
        <p:nvSpPr>
          <p:cNvPr id="1030" name="Text Box 8"/>
          <p:cNvSpPr txBox="1">
            <a:spLocks noChangeArrowheads="1"/>
          </p:cNvSpPr>
          <p:nvPr/>
        </p:nvSpPr>
        <p:spPr bwMode="auto">
          <a:xfrm>
            <a:off x="984250" y="381000"/>
            <a:ext cx="7169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600">
                <a:solidFill>
                  <a:schemeClr val="tx2"/>
                </a:solidFill>
              </a:rPr>
              <a:t>Names associated with an amount</a:t>
            </a:r>
          </a:p>
        </p:txBody>
      </p:sp>
      <p:sp>
        <p:nvSpPr>
          <p:cNvPr id="1031" name="Text Box 9"/>
          <p:cNvSpPr txBox="1">
            <a:spLocks noChangeArrowheads="1"/>
          </p:cNvSpPr>
          <p:nvPr/>
        </p:nvSpPr>
        <p:spPr bwMode="auto">
          <a:xfrm>
            <a:off x="1508125" y="5678488"/>
            <a:ext cx="45926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Can you think of any more?????</a:t>
            </a:r>
          </a:p>
        </p:txBody>
      </p:sp>
    </p:spTree>
    <p:extLst>
      <p:ext uri="{BB962C8B-B14F-4D97-AF65-F5344CB8AC3E}">
        <p14:creationId xmlns:p14="http://schemas.microsoft.com/office/powerpoint/2010/main" val="17400945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248" y="1352590"/>
            <a:ext cx="3339041" cy="2228810"/>
          </a:xfrm>
          <a:prstGeom prst="rect">
            <a:avLst/>
          </a:prstGeom>
        </p:spPr>
      </p:pic>
      <p:sp>
        <p:nvSpPr>
          <p:cNvPr id="19458" name="TextBox 1"/>
          <p:cNvSpPr txBox="1">
            <a:spLocks noChangeArrowheads="1"/>
          </p:cNvSpPr>
          <p:nvPr/>
        </p:nvSpPr>
        <p:spPr bwMode="auto">
          <a:xfrm>
            <a:off x="1669965" y="228600"/>
            <a:ext cx="574533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sz="4000" b="1" u="sng">
                <a:solidFill>
                  <a:srgbClr val="000000"/>
                </a:solidFill>
                <a:latin typeface="+mn-lt"/>
              </a:rPr>
              <a:t>Percent Composition</a:t>
            </a:r>
          </a:p>
        </p:txBody>
      </p:sp>
      <p:sp>
        <p:nvSpPr>
          <p:cNvPr id="19460" name="TextBox 3"/>
          <p:cNvSpPr txBox="1">
            <a:spLocks noChangeArrowheads="1"/>
          </p:cNvSpPr>
          <p:nvPr/>
        </p:nvSpPr>
        <p:spPr bwMode="auto">
          <a:xfrm>
            <a:off x="2819400" y="990600"/>
            <a:ext cx="5791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 b="1">
                <a:solidFill>
                  <a:srgbClr val="000000"/>
                </a:solidFill>
                <a:latin typeface="+mn-lt"/>
              </a:rPr>
              <a:t>Example:  </a:t>
            </a:r>
            <a:r>
              <a:rPr lang="en-US" sz="2000">
                <a:solidFill>
                  <a:srgbClr val="000000"/>
                </a:solidFill>
                <a:latin typeface="+mn-lt"/>
              </a:rPr>
              <a:t>What is the percent composition of Potassium Permanganate (KMnO</a:t>
            </a:r>
            <a:r>
              <a:rPr lang="en-US" sz="2000" baseline="-25000">
                <a:solidFill>
                  <a:srgbClr val="000000"/>
                </a:solidFill>
                <a:latin typeface="+mn-lt"/>
              </a:rPr>
              <a:t>4</a:t>
            </a:r>
            <a:r>
              <a:rPr lang="en-US" sz="2000">
                <a:solidFill>
                  <a:srgbClr val="000000"/>
                </a:solidFill>
                <a:latin typeface="+mn-lt"/>
              </a:rPr>
              <a:t>)?</a:t>
            </a:r>
          </a:p>
        </p:txBody>
      </p:sp>
      <p:sp>
        <p:nvSpPr>
          <p:cNvPr id="19461" name="TextBox 4"/>
          <p:cNvSpPr txBox="1">
            <a:spLocks noChangeArrowheads="1"/>
          </p:cNvSpPr>
          <p:nvPr/>
        </p:nvSpPr>
        <p:spPr bwMode="auto">
          <a:xfrm>
            <a:off x="6553200" y="1752600"/>
            <a:ext cx="12017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400">
                <a:solidFill>
                  <a:srgbClr val="000000"/>
                </a:solidFill>
                <a:latin typeface="+mn-lt"/>
              </a:rPr>
              <a:t>= 158 g</a:t>
            </a:r>
            <a:endParaRPr lang="en-US" sz="2400" u="sng">
              <a:solidFill>
                <a:srgbClr val="000000"/>
              </a:solidFill>
              <a:latin typeface="+mn-lt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243263" y="2743200"/>
            <a:ext cx="762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400" b="1">
                <a:solidFill>
                  <a:srgbClr val="C00000"/>
                </a:solidFill>
                <a:latin typeface="+mn-lt"/>
              </a:rPr>
              <a:t>% K </a:t>
            </a:r>
          </a:p>
        </p:txBody>
      </p:sp>
      <p:sp>
        <p:nvSpPr>
          <p:cNvPr id="19463" name="TextBox 7"/>
          <p:cNvSpPr txBox="1">
            <a:spLocks noChangeArrowheads="1"/>
          </p:cNvSpPr>
          <p:nvPr/>
        </p:nvSpPr>
        <p:spPr bwMode="auto">
          <a:xfrm>
            <a:off x="2895600" y="1752600"/>
            <a:ext cx="4343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400" b="1">
                <a:solidFill>
                  <a:srgbClr val="000000"/>
                </a:solidFill>
                <a:latin typeface="+mn-lt"/>
              </a:rPr>
              <a:t>Molar Mass of KMnO</a:t>
            </a:r>
            <a:r>
              <a:rPr lang="en-US" sz="2400" b="1" baseline="-25000">
                <a:solidFill>
                  <a:srgbClr val="000000"/>
                </a:solidFill>
                <a:latin typeface="+mn-lt"/>
              </a:rPr>
              <a:t>4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143375" y="2590800"/>
            <a:ext cx="1308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400" u="sng">
                <a:solidFill>
                  <a:srgbClr val="C00000"/>
                </a:solidFill>
                <a:latin typeface="+mn-lt"/>
              </a:rPr>
              <a:t>39.1 g K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219575" y="2971800"/>
            <a:ext cx="8939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400">
                <a:solidFill>
                  <a:srgbClr val="C00000"/>
                </a:solidFill>
                <a:latin typeface="+mn-lt"/>
              </a:rPr>
              <a:t>158 g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591175" y="2743200"/>
            <a:ext cx="1219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400">
                <a:solidFill>
                  <a:srgbClr val="C00000"/>
                </a:solidFill>
                <a:latin typeface="+mn-lt"/>
              </a:rPr>
              <a:t>x 100 =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734175" y="2743200"/>
            <a:ext cx="119771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400" b="1">
                <a:solidFill>
                  <a:srgbClr val="C00000"/>
                </a:solidFill>
                <a:latin typeface="+mn-lt"/>
              </a:rPr>
              <a:t>24.7 %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048000" y="3733800"/>
            <a:ext cx="106080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400" b="1">
                <a:solidFill>
                  <a:srgbClr val="002060"/>
                </a:solidFill>
                <a:latin typeface="+mn-lt"/>
              </a:rPr>
              <a:t>% Mn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4114800" y="3505200"/>
            <a:ext cx="16049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400" u="sng">
                <a:solidFill>
                  <a:srgbClr val="002060"/>
                </a:solidFill>
                <a:latin typeface="+mn-lt"/>
              </a:rPr>
              <a:t>54.9 g Mn</a:t>
            </a:r>
          </a:p>
        </p:txBody>
      </p:sp>
      <p:sp>
        <p:nvSpPr>
          <p:cNvPr id="19470" name="TextBox 14"/>
          <p:cNvSpPr txBox="1">
            <a:spLocks noChangeArrowheads="1"/>
          </p:cNvSpPr>
          <p:nvPr/>
        </p:nvSpPr>
        <p:spPr bwMode="auto">
          <a:xfrm>
            <a:off x="4495800" y="46482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endParaRPr lang="en-US" sz="2400" b="1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267200" y="3886200"/>
            <a:ext cx="8939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400">
                <a:solidFill>
                  <a:srgbClr val="002060"/>
                </a:solidFill>
                <a:latin typeface="+mn-lt"/>
              </a:rPr>
              <a:t>158 g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5791200" y="3657600"/>
            <a:ext cx="1219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400">
                <a:solidFill>
                  <a:srgbClr val="002060"/>
                </a:solidFill>
                <a:latin typeface="+mn-lt"/>
              </a:rPr>
              <a:t>x 100 =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6934200" y="3581400"/>
            <a:ext cx="12668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400" b="1">
                <a:solidFill>
                  <a:srgbClr val="002060"/>
                </a:solidFill>
                <a:latin typeface="+mn-lt"/>
              </a:rPr>
              <a:t>34.8 %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3200400" y="4719638"/>
            <a:ext cx="8159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400" b="1">
                <a:solidFill>
                  <a:srgbClr val="7030A0"/>
                </a:solidFill>
                <a:latin typeface="+mn-lt"/>
              </a:rPr>
              <a:t>% O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4092575" y="4495800"/>
            <a:ext cx="133882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400" u="sng">
                <a:solidFill>
                  <a:srgbClr val="7030A0"/>
                </a:solidFill>
                <a:latin typeface="+mn-lt"/>
              </a:rPr>
              <a:t>64.0 g O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4244975" y="4876800"/>
            <a:ext cx="8939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400">
                <a:solidFill>
                  <a:srgbClr val="7030A0"/>
                </a:solidFill>
                <a:latin typeface="+mn-lt"/>
              </a:rPr>
              <a:t>158 g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5616575" y="4648200"/>
            <a:ext cx="119651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400">
                <a:solidFill>
                  <a:srgbClr val="7030A0"/>
                </a:solidFill>
                <a:latin typeface="+mn-lt"/>
              </a:rPr>
              <a:t>x 100 = 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6835775" y="4648200"/>
            <a:ext cx="12668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400" b="1">
                <a:solidFill>
                  <a:srgbClr val="7030A0"/>
                </a:solidFill>
                <a:latin typeface="+mn-lt"/>
              </a:rPr>
              <a:t>40.5 %</a:t>
            </a:r>
          </a:p>
        </p:txBody>
      </p:sp>
      <p:sp>
        <p:nvSpPr>
          <p:cNvPr id="19479" name="TextBox 24"/>
          <p:cNvSpPr txBox="1">
            <a:spLocks noChangeArrowheads="1"/>
          </p:cNvSpPr>
          <p:nvPr/>
        </p:nvSpPr>
        <p:spPr bwMode="auto">
          <a:xfrm>
            <a:off x="0" y="4343400"/>
            <a:ext cx="3429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>
                <a:solidFill>
                  <a:srgbClr val="C00000"/>
                </a:solidFill>
                <a:latin typeface="+mn-lt"/>
              </a:rPr>
              <a:t>K =    1(39.10) =  39.1</a:t>
            </a:r>
          </a:p>
        </p:txBody>
      </p:sp>
      <p:sp>
        <p:nvSpPr>
          <p:cNvPr id="19480" name="TextBox 25"/>
          <p:cNvSpPr txBox="1">
            <a:spLocks noChangeArrowheads="1"/>
          </p:cNvSpPr>
          <p:nvPr/>
        </p:nvSpPr>
        <p:spPr bwMode="auto">
          <a:xfrm>
            <a:off x="0" y="4724400"/>
            <a:ext cx="34067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>
                <a:solidFill>
                  <a:srgbClr val="002060"/>
                </a:solidFill>
                <a:latin typeface="+mn-lt"/>
              </a:rPr>
              <a:t>Mn = 1(54.94) =  54.9</a:t>
            </a:r>
          </a:p>
        </p:txBody>
      </p:sp>
      <p:sp>
        <p:nvSpPr>
          <p:cNvPr id="19481" name="TextBox 26"/>
          <p:cNvSpPr txBox="1">
            <a:spLocks noChangeArrowheads="1"/>
          </p:cNvSpPr>
          <p:nvPr/>
        </p:nvSpPr>
        <p:spPr bwMode="auto">
          <a:xfrm>
            <a:off x="0" y="5105400"/>
            <a:ext cx="34004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>
                <a:solidFill>
                  <a:srgbClr val="7030A0"/>
                </a:solidFill>
                <a:latin typeface="+mn-lt"/>
              </a:rPr>
              <a:t>O =   4(16.00) = </a:t>
            </a:r>
            <a:r>
              <a:rPr lang="en-US" u="sng">
                <a:solidFill>
                  <a:srgbClr val="7030A0"/>
                </a:solidFill>
                <a:latin typeface="+mn-lt"/>
              </a:rPr>
              <a:t> 64.0</a:t>
            </a:r>
          </a:p>
        </p:txBody>
      </p:sp>
      <p:sp>
        <p:nvSpPr>
          <p:cNvPr id="19482" name="TextBox 27"/>
          <p:cNvSpPr txBox="1">
            <a:spLocks noChangeArrowheads="1"/>
          </p:cNvSpPr>
          <p:nvPr/>
        </p:nvSpPr>
        <p:spPr bwMode="auto">
          <a:xfrm>
            <a:off x="957263" y="5410200"/>
            <a:ext cx="19383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>
                <a:solidFill>
                  <a:srgbClr val="000000"/>
                </a:solidFill>
                <a:latin typeface="+mn-lt"/>
              </a:rPr>
              <a:t>MM  =   158</a:t>
            </a:r>
            <a:endParaRPr lang="en-US" u="sng">
              <a:solidFill>
                <a:srgbClr val="0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20149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1" grpId="0"/>
      <p:bldP spid="12" grpId="0"/>
      <p:bldP spid="13" grpId="0"/>
      <p:bldP spid="14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1"/>
          <p:cNvSpPr txBox="1">
            <a:spLocks noChangeArrowheads="1"/>
          </p:cNvSpPr>
          <p:nvPr/>
        </p:nvSpPr>
        <p:spPr bwMode="auto">
          <a:xfrm>
            <a:off x="1669965" y="228600"/>
            <a:ext cx="574533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sz="4000" b="1" u="sng">
                <a:solidFill>
                  <a:srgbClr val="000000"/>
                </a:solidFill>
                <a:latin typeface="+mn-lt"/>
              </a:rPr>
              <a:t>Percent Composition</a:t>
            </a:r>
          </a:p>
        </p:txBody>
      </p:sp>
      <p:sp>
        <p:nvSpPr>
          <p:cNvPr id="20483" name="TextBox 2"/>
          <p:cNvSpPr txBox="1">
            <a:spLocks noChangeArrowheads="1"/>
          </p:cNvSpPr>
          <p:nvPr/>
        </p:nvSpPr>
        <p:spPr bwMode="auto">
          <a:xfrm>
            <a:off x="228600" y="1143000"/>
            <a:ext cx="87217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400">
                <a:solidFill>
                  <a:srgbClr val="000000"/>
                </a:solidFill>
                <a:latin typeface="+mn-lt"/>
              </a:rPr>
              <a:t>Determine the percentage composition of sodium carbonate (</a:t>
            </a:r>
            <a:r>
              <a:rPr lang="en-US" sz="2400">
                <a:solidFill>
                  <a:srgbClr val="00B050"/>
                </a:solidFill>
                <a:latin typeface="+mn-lt"/>
              </a:rPr>
              <a:t>Na</a:t>
            </a:r>
            <a:r>
              <a:rPr lang="en-US" sz="2400" baseline="-25000">
                <a:solidFill>
                  <a:srgbClr val="00B050"/>
                </a:solidFill>
                <a:latin typeface="+mn-lt"/>
              </a:rPr>
              <a:t>2</a:t>
            </a:r>
            <a:r>
              <a:rPr lang="en-US" sz="2400">
                <a:solidFill>
                  <a:srgbClr val="3333CC"/>
                </a:solidFill>
                <a:latin typeface="+mn-lt"/>
              </a:rPr>
              <a:t>C</a:t>
            </a:r>
            <a:r>
              <a:rPr lang="en-US" sz="2400">
                <a:solidFill>
                  <a:srgbClr val="FF0000"/>
                </a:solidFill>
                <a:latin typeface="+mn-lt"/>
              </a:rPr>
              <a:t>O</a:t>
            </a:r>
            <a:r>
              <a:rPr lang="en-US" sz="2400" baseline="-25000">
                <a:solidFill>
                  <a:srgbClr val="FF0000"/>
                </a:solidFill>
                <a:latin typeface="+mn-lt"/>
              </a:rPr>
              <a:t>3</a:t>
            </a:r>
            <a:r>
              <a:rPr lang="en-US" sz="2400">
                <a:solidFill>
                  <a:srgbClr val="000000"/>
                </a:solidFill>
                <a:latin typeface="+mn-lt"/>
              </a:rPr>
              <a:t>)? 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1000" y="2035175"/>
            <a:ext cx="3429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400" b="1">
                <a:solidFill>
                  <a:srgbClr val="000000"/>
                </a:solidFill>
                <a:latin typeface="+mn-lt"/>
              </a:rPr>
              <a:t>Molar Mass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495800" y="2035175"/>
            <a:ext cx="35210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400" b="1">
                <a:solidFill>
                  <a:srgbClr val="000000"/>
                </a:solidFill>
                <a:latin typeface="+mn-lt"/>
              </a:rPr>
              <a:t>Percent Composition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038600" y="2743200"/>
            <a:ext cx="12827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400" b="1">
                <a:solidFill>
                  <a:srgbClr val="00B050"/>
                </a:solidFill>
                <a:latin typeface="+mn-lt"/>
              </a:rPr>
              <a:t>% Na </a:t>
            </a:r>
            <a:r>
              <a:rPr lang="en-US" sz="2400">
                <a:solidFill>
                  <a:srgbClr val="00B050"/>
                </a:solidFill>
                <a:latin typeface="+mn-lt"/>
              </a:rPr>
              <a:t>=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105400" y="2514600"/>
            <a:ext cx="10355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400" u="sng">
                <a:solidFill>
                  <a:srgbClr val="00B050"/>
                </a:solidFill>
                <a:latin typeface="+mn-lt"/>
              </a:rPr>
              <a:t>46.0 g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105400" y="2895600"/>
            <a:ext cx="91097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400">
                <a:solidFill>
                  <a:srgbClr val="00B050"/>
                </a:solidFill>
                <a:latin typeface="+mn-lt"/>
              </a:rPr>
              <a:t>106 g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324600" y="2667000"/>
            <a:ext cx="14716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400">
                <a:solidFill>
                  <a:srgbClr val="00B050"/>
                </a:solidFill>
                <a:latin typeface="+mn-lt"/>
              </a:rPr>
              <a:t>x 100% =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7696200" y="2667000"/>
            <a:ext cx="111100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400">
                <a:solidFill>
                  <a:srgbClr val="00B050"/>
                </a:solidFill>
                <a:latin typeface="+mn-lt"/>
              </a:rPr>
              <a:t>43.4 %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038600" y="3500438"/>
            <a:ext cx="10525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400" b="1">
                <a:solidFill>
                  <a:srgbClr val="3333CC"/>
                </a:solidFill>
                <a:latin typeface="+mn-lt"/>
              </a:rPr>
              <a:t>% C </a:t>
            </a:r>
            <a:r>
              <a:rPr lang="en-US" sz="2400">
                <a:solidFill>
                  <a:srgbClr val="3333CC"/>
                </a:solidFill>
                <a:latin typeface="+mn-lt"/>
              </a:rPr>
              <a:t>=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105400" y="3271838"/>
            <a:ext cx="10287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400" u="sng">
                <a:solidFill>
                  <a:srgbClr val="3333CC"/>
                </a:solidFill>
                <a:latin typeface="+mn-lt"/>
              </a:rPr>
              <a:t>12.0 g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5105400" y="3652838"/>
            <a:ext cx="91097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400">
                <a:solidFill>
                  <a:srgbClr val="3333CC"/>
                </a:solidFill>
                <a:latin typeface="+mn-lt"/>
              </a:rPr>
              <a:t>106 g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6324600" y="3424238"/>
            <a:ext cx="14716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400">
                <a:solidFill>
                  <a:srgbClr val="3333CC"/>
                </a:solidFill>
                <a:latin typeface="+mn-lt"/>
              </a:rPr>
              <a:t>x 100% =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7696200" y="3424238"/>
            <a:ext cx="102774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400">
                <a:solidFill>
                  <a:srgbClr val="3333CC"/>
                </a:solidFill>
                <a:latin typeface="+mn-lt"/>
              </a:rPr>
              <a:t>11.3 %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038600" y="4262438"/>
            <a:ext cx="106185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400" b="1">
                <a:solidFill>
                  <a:srgbClr val="FF0000"/>
                </a:solidFill>
                <a:latin typeface="+mn-lt"/>
              </a:rPr>
              <a:t>% O </a:t>
            </a:r>
            <a:r>
              <a:rPr lang="en-US" sz="2400">
                <a:solidFill>
                  <a:srgbClr val="FF0000"/>
                </a:solidFill>
                <a:latin typeface="+mn-lt"/>
              </a:rPr>
              <a:t>=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5105400" y="4033838"/>
            <a:ext cx="10795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400" u="sng">
                <a:solidFill>
                  <a:srgbClr val="FF0000"/>
                </a:solidFill>
                <a:latin typeface="+mn-lt"/>
              </a:rPr>
              <a:t>48.0 g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5105400" y="4414838"/>
            <a:ext cx="91097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400">
                <a:solidFill>
                  <a:srgbClr val="FF0000"/>
                </a:solidFill>
                <a:latin typeface="+mn-lt"/>
              </a:rPr>
              <a:t>106 g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6324600" y="4186238"/>
            <a:ext cx="14716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400">
                <a:solidFill>
                  <a:srgbClr val="FF0000"/>
                </a:solidFill>
                <a:latin typeface="+mn-lt"/>
              </a:rPr>
              <a:t>x 100% =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7696200" y="4186238"/>
            <a:ext cx="109973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400">
                <a:solidFill>
                  <a:srgbClr val="FF0000"/>
                </a:solidFill>
                <a:latin typeface="+mn-lt"/>
              </a:rPr>
              <a:t>45.3 %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304800" y="2743200"/>
            <a:ext cx="34290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400">
                <a:solidFill>
                  <a:srgbClr val="00B050"/>
                </a:solidFill>
                <a:latin typeface="+mn-lt"/>
              </a:rPr>
              <a:t>Na = 2(23.00) = 46.0</a:t>
            </a:r>
          </a:p>
          <a:p>
            <a:r>
              <a:rPr lang="en-US" sz="2400">
                <a:solidFill>
                  <a:srgbClr val="3333CC"/>
                </a:solidFill>
                <a:latin typeface="+mn-lt"/>
              </a:rPr>
              <a:t>C   =  1(12.01)  =  12.0</a:t>
            </a:r>
          </a:p>
          <a:p>
            <a:r>
              <a:rPr lang="en-US" sz="2400">
                <a:solidFill>
                  <a:srgbClr val="FF0000"/>
                </a:solidFill>
                <a:latin typeface="+mn-lt"/>
              </a:rPr>
              <a:t>O  =  3(16.00) = </a:t>
            </a:r>
            <a:r>
              <a:rPr lang="en-US" sz="2400" u="sng">
                <a:solidFill>
                  <a:srgbClr val="FF0000"/>
                </a:solidFill>
                <a:latin typeface="+mn-lt"/>
              </a:rPr>
              <a:t>48.0</a:t>
            </a:r>
          </a:p>
          <a:p>
            <a:r>
              <a:rPr lang="en-US" sz="2400">
                <a:solidFill>
                  <a:srgbClr val="000000"/>
                </a:solidFill>
                <a:latin typeface="+mn-lt"/>
              </a:rPr>
              <a:t>              MM=    106 g</a:t>
            </a:r>
          </a:p>
        </p:txBody>
      </p:sp>
    </p:spTree>
    <p:extLst>
      <p:ext uri="{BB962C8B-B14F-4D97-AF65-F5344CB8AC3E}">
        <p14:creationId xmlns:p14="http://schemas.microsoft.com/office/powerpoint/2010/main" val="1315706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1"/>
          <p:cNvSpPr txBox="1">
            <a:spLocks noChangeArrowheads="1"/>
          </p:cNvSpPr>
          <p:nvPr/>
        </p:nvSpPr>
        <p:spPr bwMode="auto">
          <a:xfrm>
            <a:off x="3235648" y="228600"/>
            <a:ext cx="261396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sz="4000" b="1" u="sng">
                <a:solidFill>
                  <a:srgbClr val="000000"/>
                </a:solidFill>
                <a:latin typeface="+mn-lt"/>
              </a:rPr>
              <a:t>Hydrates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04800" y="1066800"/>
            <a:ext cx="86106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400" b="1">
                <a:solidFill>
                  <a:srgbClr val="000000"/>
                </a:solidFill>
                <a:latin typeface="+mn-lt"/>
              </a:rPr>
              <a:t>Hydrated salt – </a:t>
            </a:r>
            <a:r>
              <a:rPr lang="en-US" sz="2400">
                <a:solidFill>
                  <a:srgbClr val="000000"/>
                </a:solidFill>
                <a:latin typeface="+mn-lt"/>
              </a:rPr>
              <a:t>salt that has water molecules trapped 	within the crystal lattice</a:t>
            </a:r>
            <a:endParaRPr lang="en-US" sz="2400" b="1">
              <a:solidFill>
                <a:srgbClr val="000000"/>
              </a:solidFill>
              <a:latin typeface="+mn-lt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33400" y="1981200"/>
            <a:ext cx="7391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400" b="1" dirty="0">
                <a:solidFill>
                  <a:srgbClr val="000000"/>
                </a:solidFill>
                <a:latin typeface="+mn-lt"/>
              </a:rPr>
              <a:t>Examples: </a:t>
            </a:r>
            <a:r>
              <a:rPr lang="en-US" sz="2400" dirty="0">
                <a:solidFill>
                  <a:srgbClr val="000000"/>
                </a:solidFill>
                <a:latin typeface="+mn-lt"/>
              </a:rPr>
              <a:t>CuSO</a:t>
            </a:r>
            <a:r>
              <a:rPr lang="en-US" sz="2400" baseline="-25000" dirty="0">
                <a:solidFill>
                  <a:srgbClr val="000000"/>
                </a:solidFill>
                <a:latin typeface="+mn-lt"/>
              </a:rPr>
              <a:t>4</a:t>
            </a:r>
            <a:r>
              <a:rPr lang="en-US" sz="2400" dirty="0">
                <a:solidFill>
                  <a:srgbClr val="000000"/>
                </a:solidFill>
                <a:latin typeface="+mn-lt"/>
              </a:rPr>
              <a:t>•5H</a:t>
            </a:r>
            <a:r>
              <a:rPr lang="en-US" sz="2400" baseline="-25000" dirty="0">
                <a:solidFill>
                  <a:srgbClr val="000000"/>
                </a:solidFill>
                <a:latin typeface="+mn-lt"/>
              </a:rPr>
              <a:t>2</a:t>
            </a:r>
            <a:r>
              <a:rPr lang="en-US" sz="2400" dirty="0">
                <a:solidFill>
                  <a:srgbClr val="000000"/>
                </a:solidFill>
                <a:latin typeface="+mn-lt"/>
              </a:rPr>
              <a:t>O , CuCl</a:t>
            </a:r>
            <a:r>
              <a:rPr lang="en-US" sz="2400" baseline="-25000" dirty="0">
                <a:solidFill>
                  <a:srgbClr val="000000"/>
                </a:solidFill>
                <a:latin typeface="+mn-lt"/>
              </a:rPr>
              <a:t>2</a:t>
            </a:r>
            <a:r>
              <a:rPr lang="en-US" sz="2400" dirty="0">
                <a:solidFill>
                  <a:srgbClr val="000000"/>
                </a:solidFill>
                <a:latin typeface="+mn-lt"/>
              </a:rPr>
              <a:t>•2H</a:t>
            </a:r>
            <a:r>
              <a:rPr lang="en-US" sz="2400" baseline="-25000" dirty="0">
                <a:solidFill>
                  <a:srgbClr val="000000"/>
                </a:solidFill>
                <a:latin typeface="+mn-lt"/>
              </a:rPr>
              <a:t>2</a:t>
            </a:r>
            <a:r>
              <a:rPr lang="en-US" sz="2400" dirty="0">
                <a:solidFill>
                  <a:srgbClr val="000000"/>
                </a:solidFill>
                <a:latin typeface="+mn-lt"/>
              </a:rPr>
              <a:t>O</a:t>
            </a:r>
            <a:endParaRPr lang="en-US" sz="2400" b="1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81000" y="2895600"/>
            <a:ext cx="8077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400" b="1">
                <a:solidFill>
                  <a:srgbClr val="000000"/>
                </a:solidFill>
                <a:latin typeface="+mn-lt"/>
              </a:rPr>
              <a:t>Anhydrous salt – </a:t>
            </a:r>
            <a:r>
              <a:rPr lang="en-US" sz="2400">
                <a:solidFill>
                  <a:srgbClr val="000000"/>
                </a:solidFill>
                <a:latin typeface="+mn-lt"/>
              </a:rPr>
              <a:t>salt without water molecules</a:t>
            </a:r>
            <a:endParaRPr lang="en-US" sz="2400" b="1">
              <a:solidFill>
                <a:srgbClr val="000000"/>
              </a:solidFill>
              <a:latin typeface="+mn-lt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990600" y="3505200"/>
            <a:ext cx="6629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400" b="1">
                <a:solidFill>
                  <a:srgbClr val="000000"/>
                </a:solidFill>
                <a:latin typeface="+mn-lt"/>
              </a:rPr>
              <a:t>Examples: CuCl</a:t>
            </a:r>
            <a:r>
              <a:rPr lang="en-US" sz="2400" b="1" baseline="-25000">
                <a:solidFill>
                  <a:srgbClr val="000000"/>
                </a:solidFill>
                <a:latin typeface="+mn-lt"/>
              </a:rPr>
              <a:t>2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28600" y="4572000"/>
            <a:ext cx="81534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400" b="1" dirty="0">
                <a:solidFill>
                  <a:srgbClr val="000000"/>
                </a:solidFill>
                <a:latin typeface="+mn-lt"/>
              </a:rPr>
              <a:t>Can calculate the percentage of water in a hydrated </a:t>
            </a:r>
            <a:r>
              <a:rPr lang="en-US" sz="2400" b="1" dirty="0" smtClean="0">
                <a:solidFill>
                  <a:srgbClr val="000000"/>
                </a:solidFill>
                <a:latin typeface="+mn-lt"/>
              </a:rPr>
              <a:t>salt</a:t>
            </a:r>
            <a:r>
              <a:rPr lang="en-US" sz="2400" b="1" dirty="0">
                <a:solidFill>
                  <a:srgbClr val="000000"/>
                </a:solidFill>
                <a:latin typeface="+mn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73718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0"/>
            <a:ext cx="8534400" cy="1238713"/>
          </a:xfrm>
        </p:spPr>
        <p:txBody>
          <a:bodyPr>
            <a:normAutofit/>
          </a:bodyPr>
          <a:lstStyle/>
          <a:p>
            <a:r>
              <a:rPr lang="en-US" dirty="0" smtClean="0"/>
              <a:t>Hydrated Compounds: Chemicals that usually have water associated with them.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How they are written: </a:t>
            </a:r>
          </a:p>
          <a:p>
            <a:endParaRPr lang="en-US" dirty="0"/>
          </a:p>
          <a:p>
            <a:r>
              <a:rPr lang="en-US" dirty="0" smtClean="0"/>
              <a:t>BaCl</a:t>
            </a:r>
            <a:r>
              <a:rPr lang="en-US" baseline="-25000" dirty="0" smtClean="0"/>
              <a:t>2</a:t>
            </a:r>
            <a:r>
              <a:rPr lang="en-US" sz="3200" baseline="30000" dirty="0" smtClean="0"/>
              <a:t>. </a:t>
            </a:r>
            <a:r>
              <a:rPr lang="en-US" sz="2800" dirty="0" smtClean="0"/>
              <a:t>2H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O – Barium Chloride </a:t>
            </a:r>
            <a:r>
              <a:rPr lang="en-US" sz="2800" dirty="0" err="1" smtClean="0"/>
              <a:t>dihydrate</a:t>
            </a:r>
            <a:endParaRPr lang="en-US" sz="2800" dirty="0" smtClean="0"/>
          </a:p>
          <a:p>
            <a:endParaRPr lang="en-US" sz="2800" baseline="30000" dirty="0"/>
          </a:p>
          <a:p>
            <a:r>
              <a:rPr lang="en-US" sz="2800" dirty="0" smtClean="0"/>
              <a:t>CuSO</a:t>
            </a:r>
            <a:r>
              <a:rPr lang="en-US" sz="2800" baseline="-25000" dirty="0" smtClean="0"/>
              <a:t>4</a:t>
            </a:r>
            <a:r>
              <a:rPr lang="en-US" sz="3200" baseline="30000" dirty="0" smtClean="0"/>
              <a:t>.</a:t>
            </a:r>
            <a:r>
              <a:rPr lang="en-US" sz="2800" dirty="0" smtClean="0"/>
              <a:t>5H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O – Copper Sulfate </a:t>
            </a:r>
            <a:r>
              <a:rPr lang="en-US" sz="2800" dirty="0" err="1" smtClean="0"/>
              <a:t>pentahydrate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NaCO3</a:t>
            </a:r>
            <a:r>
              <a:rPr lang="en-US" sz="3600" baseline="30000" dirty="0" smtClean="0"/>
              <a:t>.</a:t>
            </a:r>
            <a:r>
              <a:rPr lang="en-US" sz="2800" dirty="0" smtClean="0"/>
              <a:t>10H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O-__________________</a:t>
            </a:r>
            <a:endParaRPr lang="en-US" sz="3600" baseline="30000" dirty="0"/>
          </a:p>
        </p:txBody>
      </p:sp>
    </p:spTree>
    <p:extLst>
      <p:ext uri="{BB962C8B-B14F-4D97-AF65-F5344CB8AC3E}">
        <p14:creationId xmlns:p14="http://schemas.microsoft.com/office/powerpoint/2010/main" val="3915028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/>
          <p:cNvSpPr>
            <a:spLocks noChangeArrowheads="1"/>
          </p:cNvSpPr>
          <p:nvPr/>
        </p:nvSpPr>
        <p:spPr bwMode="auto">
          <a:xfrm>
            <a:off x="1822365" y="228600"/>
            <a:ext cx="574533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 u="sng">
                <a:solidFill>
                  <a:srgbClr val="000000"/>
                </a:solidFill>
              </a:rPr>
              <a:t>Percent Composition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28600" y="990600"/>
            <a:ext cx="86106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400">
                <a:solidFill>
                  <a:srgbClr val="000000"/>
                </a:solidFill>
                <a:latin typeface="+mn-lt"/>
              </a:rPr>
              <a:t>If 145 grams of copper (II) sulfate </a:t>
            </a:r>
            <a:r>
              <a:rPr lang="en-US" sz="2400">
                <a:solidFill>
                  <a:srgbClr val="3333CC"/>
                </a:solidFill>
                <a:latin typeface="+mn-lt"/>
              </a:rPr>
              <a:t>penta</a:t>
            </a:r>
            <a:r>
              <a:rPr lang="en-US" sz="2400">
                <a:solidFill>
                  <a:srgbClr val="000000"/>
                </a:solidFill>
                <a:latin typeface="+mn-lt"/>
              </a:rPr>
              <a:t>hydrate is completely dehydrated, how many grams of anhydrous copper sulfate will remain?</a:t>
            </a:r>
          </a:p>
          <a:p>
            <a:endParaRPr lang="en-US" sz="2400" b="1">
              <a:solidFill>
                <a:srgbClr val="000000"/>
              </a:solidFill>
              <a:latin typeface="+mn-lt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806303" y="1752600"/>
            <a:ext cx="412789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400" b="1">
                <a:solidFill>
                  <a:srgbClr val="000000"/>
                </a:solidFill>
                <a:latin typeface="+mn-lt"/>
              </a:rPr>
              <a:t>CuSO</a:t>
            </a:r>
            <a:r>
              <a:rPr lang="en-US" sz="2400" b="1" baseline="-25000">
                <a:solidFill>
                  <a:srgbClr val="000000"/>
                </a:solidFill>
                <a:latin typeface="+mn-lt"/>
              </a:rPr>
              <a:t>4</a:t>
            </a:r>
            <a:r>
              <a:rPr lang="en-US" sz="2400" b="1">
                <a:solidFill>
                  <a:srgbClr val="000000"/>
                </a:solidFill>
                <a:latin typeface="+mn-lt"/>
              </a:rPr>
              <a:t> </a:t>
            </a:r>
            <a:r>
              <a:rPr lang="en-US" sz="2400" b="1" baseline="30000">
                <a:solidFill>
                  <a:srgbClr val="000000"/>
                </a:solidFill>
                <a:latin typeface="+mn-lt"/>
              </a:rPr>
              <a:t>.</a:t>
            </a:r>
            <a:r>
              <a:rPr lang="en-US" sz="2400" b="1">
                <a:solidFill>
                  <a:srgbClr val="000000"/>
                </a:solidFill>
                <a:latin typeface="+mn-lt"/>
              </a:rPr>
              <a:t> </a:t>
            </a:r>
            <a:r>
              <a:rPr lang="en-US" sz="2400" b="1">
                <a:solidFill>
                  <a:srgbClr val="3333CC"/>
                </a:solidFill>
                <a:latin typeface="+mn-lt"/>
              </a:rPr>
              <a:t>5</a:t>
            </a:r>
            <a:r>
              <a:rPr lang="en-US" sz="2400" b="1">
                <a:solidFill>
                  <a:srgbClr val="000000"/>
                </a:solidFill>
                <a:latin typeface="+mn-lt"/>
              </a:rPr>
              <a:t> H</a:t>
            </a:r>
            <a:r>
              <a:rPr lang="en-US" sz="2400" b="1" baseline="-25000">
                <a:solidFill>
                  <a:srgbClr val="000000"/>
                </a:solidFill>
                <a:latin typeface="+mn-lt"/>
              </a:rPr>
              <a:t>2</a:t>
            </a:r>
            <a:r>
              <a:rPr lang="en-US" sz="2400" b="1">
                <a:solidFill>
                  <a:srgbClr val="000000"/>
                </a:solidFill>
                <a:latin typeface="+mn-lt"/>
              </a:rPr>
              <a:t>O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81000" y="2209800"/>
            <a:ext cx="19891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 b="1">
                <a:solidFill>
                  <a:srgbClr val="000000"/>
                </a:solidFill>
                <a:latin typeface="+mn-lt"/>
              </a:rPr>
              <a:t>1. Molar Mass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81000" y="2667000"/>
            <a:ext cx="298052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>
                <a:solidFill>
                  <a:srgbClr val="000000"/>
                </a:solidFill>
                <a:latin typeface="+mn-lt"/>
              </a:rPr>
              <a:t>Cu = 1 x 63.55 = 63.55 g</a:t>
            </a:r>
          </a:p>
          <a:p>
            <a:r>
              <a:rPr lang="en-US" sz="2000">
                <a:solidFill>
                  <a:srgbClr val="000000"/>
                </a:solidFill>
                <a:latin typeface="+mn-lt"/>
              </a:rPr>
              <a:t> S  = 1 x 32.06 = 32.06 g</a:t>
            </a:r>
          </a:p>
          <a:p>
            <a:r>
              <a:rPr lang="en-US" sz="2000">
                <a:solidFill>
                  <a:srgbClr val="000000"/>
                </a:solidFill>
                <a:latin typeface="+mn-lt"/>
              </a:rPr>
              <a:t> O  = 4 x 16.00 = </a:t>
            </a:r>
            <a:r>
              <a:rPr lang="en-US" sz="2000" u="sng">
                <a:solidFill>
                  <a:srgbClr val="000000"/>
                </a:solidFill>
                <a:latin typeface="+mn-lt"/>
              </a:rPr>
              <a:t>64.00 g</a:t>
            </a:r>
          </a:p>
          <a:p>
            <a:r>
              <a:rPr lang="en-US" sz="2000">
                <a:solidFill>
                  <a:srgbClr val="000000"/>
                </a:solidFill>
                <a:latin typeface="+mn-lt"/>
              </a:rPr>
              <a:t>	    </a:t>
            </a:r>
            <a:r>
              <a:rPr lang="en-US" sz="2000" b="1">
                <a:solidFill>
                  <a:srgbClr val="000000"/>
                </a:solidFill>
                <a:latin typeface="+mn-lt"/>
              </a:rPr>
              <a:t>MM  = 159.61 g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57200" y="4114800"/>
            <a:ext cx="278794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>
                <a:solidFill>
                  <a:srgbClr val="000000"/>
                </a:solidFill>
                <a:latin typeface="+mn-lt"/>
              </a:rPr>
              <a:t>H = 2 x 1.01   = 2.02 g</a:t>
            </a:r>
          </a:p>
          <a:p>
            <a:r>
              <a:rPr lang="en-US" sz="2000">
                <a:solidFill>
                  <a:srgbClr val="000000"/>
                </a:solidFill>
                <a:latin typeface="+mn-lt"/>
              </a:rPr>
              <a:t>O = 1 x 16.00 = </a:t>
            </a:r>
            <a:r>
              <a:rPr lang="en-US" sz="2000" u="sng">
                <a:solidFill>
                  <a:srgbClr val="000000"/>
                </a:solidFill>
                <a:latin typeface="+mn-lt"/>
              </a:rPr>
              <a:t>16.00 g</a:t>
            </a:r>
            <a:endParaRPr lang="en-US" sz="2000">
              <a:solidFill>
                <a:srgbClr val="000000"/>
              </a:solidFill>
              <a:latin typeface="+mn-lt"/>
            </a:endParaRPr>
          </a:p>
          <a:p>
            <a:r>
              <a:rPr lang="en-US" sz="2000">
                <a:solidFill>
                  <a:srgbClr val="000000"/>
                </a:solidFill>
                <a:latin typeface="+mn-lt"/>
              </a:rPr>
              <a:t>	   MM = 18.02 g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81000" y="5105400"/>
            <a:ext cx="346723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 b="1" dirty="0" smtClean="0">
                <a:solidFill>
                  <a:srgbClr val="000000"/>
                </a:solidFill>
                <a:latin typeface="+mn-lt"/>
              </a:rPr>
              <a:t>Mass of 5 moles of H</a:t>
            </a:r>
            <a:r>
              <a:rPr lang="en-US" sz="2000" b="1" baseline="-25000" dirty="0" smtClean="0">
                <a:solidFill>
                  <a:srgbClr val="000000"/>
                </a:solidFill>
                <a:latin typeface="+mn-lt"/>
              </a:rPr>
              <a:t>2</a:t>
            </a:r>
            <a:r>
              <a:rPr lang="en-US" sz="2000" b="1" dirty="0" smtClean="0">
                <a:solidFill>
                  <a:srgbClr val="000000"/>
                </a:solidFill>
                <a:latin typeface="+mn-lt"/>
              </a:rPr>
              <a:t>O </a:t>
            </a:r>
            <a:r>
              <a:rPr lang="en-US" sz="2000" dirty="0">
                <a:solidFill>
                  <a:srgbClr val="000000"/>
                </a:solidFill>
                <a:latin typeface="+mn-lt"/>
              </a:rPr>
              <a:t>=</a:t>
            </a:r>
          </a:p>
          <a:p>
            <a:r>
              <a:rPr lang="en-US" sz="2000" dirty="0">
                <a:solidFill>
                  <a:srgbClr val="000000"/>
                </a:solidFill>
                <a:latin typeface="+mn-lt"/>
              </a:rPr>
              <a:t>5 x 18.02 g = </a:t>
            </a:r>
            <a:r>
              <a:rPr lang="en-US" sz="2000" b="1" dirty="0">
                <a:solidFill>
                  <a:srgbClr val="000000"/>
                </a:solidFill>
                <a:latin typeface="+mn-lt"/>
              </a:rPr>
              <a:t>90.1 g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57200" y="5791200"/>
            <a:ext cx="317266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 b="1" dirty="0">
                <a:solidFill>
                  <a:srgbClr val="000000"/>
                </a:solidFill>
                <a:latin typeface="+mn-lt"/>
              </a:rPr>
              <a:t>Total </a:t>
            </a:r>
            <a:r>
              <a:rPr lang="en-US" sz="2000" b="1" dirty="0" smtClean="0">
                <a:solidFill>
                  <a:srgbClr val="000000"/>
                </a:solidFill>
                <a:latin typeface="+mn-lt"/>
              </a:rPr>
              <a:t>Molar mass </a:t>
            </a:r>
            <a:r>
              <a:rPr lang="en-US" sz="2000" b="1" dirty="0">
                <a:solidFill>
                  <a:srgbClr val="000000"/>
                </a:solidFill>
                <a:latin typeface="+mn-lt"/>
              </a:rPr>
              <a:t>= </a:t>
            </a:r>
            <a:endParaRPr lang="en-US" sz="2000" dirty="0">
              <a:solidFill>
                <a:srgbClr val="000000"/>
              </a:solidFill>
              <a:latin typeface="+mn-lt"/>
            </a:endParaRPr>
          </a:p>
          <a:p>
            <a:r>
              <a:rPr lang="en-US" sz="2000" dirty="0">
                <a:solidFill>
                  <a:srgbClr val="000000"/>
                </a:solidFill>
                <a:latin typeface="+mn-lt"/>
              </a:rPr>
              <a:t>159.6 g + 90.1 g = </a:t>
            </a:r>
            <a:r>
              <a:rPr lang="en-US" sz="2000" b="1" dirty="0">
                <a:solidFill>
                  <a:srgbClr val="000000"/>
                </a:solidFill>
                <a:latin typeface="+mn-lt"/>
              </a:rPr>
              <a:t>249.7 g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572000" y="2209800"/>
            <a:ext cx="17335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 b="1">
                <a:solidFill>
                  <a:srgbClr val="000000"/>
                </a:solidFill>
                <a:latin typeface="+mn-lt"/>
              </a:rPr>
              <a:t>2. % CuSO</a:t>
            </a:r>
            <a:r>
              <a:rPr lang="en-US" sz="2000" b="1" baseline="-25000">
                <a:solidFill>
                  <a:srgbClr val="000000"/>
                </a:solidFill>
                <a:latin typeface="+mn-lt"/>
              </a:rPr>
              <a:t>4</a:t>
            </a:r>
            <a:endParaRPr lang="en-US" sz="2000" b="1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953000" y="2743200"/>
            <a:ext cx="98228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 u="sng">
                <a:solidFill>
                  <a:srgbClr val="000000"/>
                </a:solidFill>
                <a:latin typeface="+mn-lt"/>
              </a:rPr>
              <a:t>159.6 g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953000" y="3048000"/>
            <a:ext cx="100845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>
                <a:solidFill>
                  <a:srgbClr val="000000"/>
                </a:solidFill>
                <a:latin typeface="+mn-lt"/>
              </a:rPr>
              <a:t>249.7 g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943600" y="2819400"/>
            <a:ext cx="1085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>
                <a:solidFill>
                  <a:srgbClr val="000000"/>
                </a:solidFill>
                <a:latin typeface="+mn-lt"/>
              </a:rPr>
              <a:t>X 100 =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934200" y="2819400"/>
            <a:ext cx="110038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>
                <a:solidFill>
                  <a:srgbClr val="000000"/>
                </a:solidFill>
                <a:latin typeface="+mn-lt"/>
              </a:rPr>
              <a:t>63.92 %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648200" y="3657600"/>
            <a:ext cx="377409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 b="1">
                <a:solidFill>
                  <a:srgbClr val="000000"/>
                </a:solidFill>
                <a:latin typeface="+mn-lt"/>
              </a:rPr>
              <a:t>3. Grams anhydrous CuSO</a:t>
            </a:r>
            <a:r>
              <a:rPr lang="en-US" sz="2000" b="1" baseline="-25000">
                <a:solidFill>
                  <a:srgbClr val="000000"/>
                </a:solidFill>
                <a:latin typeface="+mn-lt"/>
              </a:rPr>
              <a:t>4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5334000" y="4419600"/>
            <a:ext cx="185692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>
                <a:solidFill>
                  <a:srgbClr val="000000"/>
                </a:solidFill>
                <a:latin typeface="+mn-lt"/>
              </a:rPr>
              <a:t>0.6392 x 145 = 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7315200" y="4419600"/>
            <a:ext cx="95410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 b="1">
                <a:solidFill>
                  <a:srgbClr val="000000"/>
                </a:solidFill>
                <a:latin typeface="+mn-lt"/>
              </a:rPr>
              <a:t>92.7 g </a:t>
            </a:r>
          </a:p>
        </p:txBody>
      </p:sp>
    </p:spTree>
    <p:extLst>
      <p:ext uri="{BB962C8B-B14F-4D97-AF65-F5344CB8AC3E}">
        <p14:creationId xmlns:p14="http://schemas.microsoft.com/office/powerpoint/2010/main" val="15475427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4" dur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8" dur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Calculate the Molar Mass of Hydrates--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ZnSO4</a:t>
            </a:r>
            <a:r>
              <a:rPr lang="en-US" sz="3600" baseline="30000" dirty="0" smtClean="0"/>
              <a:t>.</a:t>
            </a:r>
            <a:r>
              <a:rPr lang="en-US" dirty="0" smtClean="0"/>
              <a:t>7H2O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Na2CO3</a:t>
            </a:r>
            <a:r>
              <a:rPr lang="en-US" sz="3600" baseline="30000" dirty="0" smtClean="0"/>
              <a:t>.</a:t>
            </a:r>
            <a:r>
              <a:rPr lang="en-US" dirty="0" smtClean="0"/>
              <a:t>10H2O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431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"/>
          <p:cNvSpPr>
            <a:spLocks noChangeArrowheads="1"/>
          </p:cNvSpPr>
          <p:nvPr/>
        </p:nvSpPr>
        <p:spPr bwMode="auto">
          <a:xfrm>
            <a:off x="3517900" y="228600"/>
            <a:ext cx="23542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 u="sng">
                <a:solidFill>
                  <a:srgbClr val="000000"/>
                </a:solidFill>
                <a:latin typeface="Comic Sans MS" charset="0"/>
              </a:rPr>
              <a:t>Formulas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52400" y="2633663"/>
            <a:ext cx="8839200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400" b="1">
                <a:solidFill>
                  <a:srgbClr val="000000"/>
                </a:solidFill>
                <a:latin typeface="Comic Sans MS" charset="0"/>
              </a:rPr>
              <a:t>Empirical Formula – </a:t>
            </a:r>
            <a:r>
              <a:rPr lang="en-US" sz="2400">
                <a:solidFill>
                  <a:srgbClr val="000000"/>
                </a:solidFill>
                <a:latin typeface="Comic Sans MS" charset="0"/>
              </a:rPr>
              <a:t>formula of a compound that expresses 	lowest whole number ratio of atoms.</a:t>
            </a:r>
          </a:p>
          <a:p>
            <a:endParaRPr lang="en-US" sz="2400">
              <a:solidFill>
                <a:srgbClr val="000000"/>
              </a:solidFill>
              <a:latin typeface="Comic Sans MS" charset="0"/>
            </a:endParaRPr>
          </a:p>
          <a:p>
            <a:r>
              <a:rPr lang="en-US" sz="2400" b="1">
                <a:solidFill>
                  <a:srgbClr val="000000"/>
                </a:solidFill>
                <a:latin typeface="Comic Sans MS" charset="0"/>
              </a:rPr>
              <a:t>Molecular Formula – </a:t>
            </a:r>
            <a:r>
              <a:rPr lang="en-US" sz="2400">
                <a:solidFill>
                  <a:srgbClr val="000000"/>
                </a:solidFill>
                <a:latin typeface="Comic Sans MS" charset="0"/>
              </a:rPr>
              <a:t>actual formula of a compound showing 	the number of atoms present </a:t>
            </a:r>
          </a:p>
        </p:txBody>
      </p:sp>
      <p:sp>
        <p:nvSpPr>
          <p:cNvPr id="33796" name="TextBox 3"/>
          <p:cNvSpPr txBox="1">
            <a:spLocks noChangeArrowheads="1"/>
          </p:cNvSpPr>
          <p:nvPr/>
        </p:nvSpPr>
        <p:spPr bwMode="auto">
          <a:xfrm>
            <a:off x="304800" y="1066800"/>
            <a:ext cx="85344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400">
                <a:solidFill>
                  <a:srgbClr val="000000"/>
                </a:solidFill>
                <a:latin typeface="Comic Sans MS" charset="0"/>
              </a:rPr>
              <a:t>Percent composition allow you to calculate the simplest 	ratio among the atoms found in compound.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04800" y="5029200"/>
            <a:ext cx="14239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 b="1">
                <a:solidFill>
                  <a:srgbClr val="000000"/>
                </a:solidFill>
                <a:latin typeface="Comic Sans MS" charset="0"/>
              </a:rPr>
              <a:t>Examples: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914400" y="5410200"/>
            <a:ext cx="8207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>
                <a:solidFill>
                  <a:srgbClr val="000000"/>
                </a:solidFill>
                <a:latin typeface="Comic Sans MS" charset="0"/>
              </a:rPr>
              <a:t>C</a:t>
            </a:r>
            <a:r>
              <a:rPr lang="en-US" sz="2000" baseline="-25000">
                <a:solidFill>
                  <a:srgbClr val="000000"/>
                </a:solidFill>
                <a:latin typeface="Comic Sans MS" charset="0"/>
              </a:rPr>
              <a:t>4</a:t>
            </a:r>
            <a:r>
              <a:rPr lang="en-US" sz="2000">
                <a:solidFill>
                  <a:srgbClr val="000000"/>
                </a:solidFill>
                <a:latin typeface="Comic Sans MS" charset="0"/>
              </a:rPr>
              <a:t>H</a:t>
            </a:r>
            <a:r>
              <a:rPr lang="en-US" sz="2000" baseline="-25000">
                <a:solidFill>
                  <a:srgbClr val="000000"/>
                </a:solidFill>
                <a:latin typeface="Comic Sans MS" charset="0"/>
              </a:rPr>
              <a:t>10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676400" y="5410200"/>
            <a:ext cx="15033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>
                <a:solidFill>
                  <a:srgbClr val="000000"/>
                </a:solidFill>
                <a:latin typeface="Comic Sans MS" charset="0"/>
              </a:rPr>
              <a:t>- molecular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914400" y="5791200"/>
            <a:ext cx="7445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>
                <a:solidFill>
                  <a:srgbClr val="000000"/>
                </a:solidFill>
                <a:latin typeface="Comic Sans MS" charset="0"/>
              </a:rPr>
              <a:t>C</a:t>
            </a:r>
            <a:r>
              <a:rPr lang="en-US" sz="2000" baseline="-25000">
                <a:solidFill>
                  <a:srgbClr val="000000"/>
                </a:solidFill>
                <a:latin typeface="Comic Sans MS" charset="0"/>
              </a:rPr>
              <a:t>2</a:t>
            </a:r>
            <a:r>
              <a:rPr lang="en-US" sz="2000">
                <a:solidFill>
                  <a:srgbClr val="000000"/>
                </a:solidFill>
                <a:latin typeface="Comic Sans MS" charset="0"/>
              </a:rPr>
              <a:t>H</a:t>
            </a:r>
            <a:r>
              <a:rPr lang="en-US" sz="2000" baseline="-25000">
                <a:solidFill>
                  <a:srgbClr val="000000"/>
                </a:solidFill>
                <a:latin typeface="Comic Sans MS" charset="0"/>
              </a:rPr>
              <a:t>5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676400" y="5772150"/>
            <a:ext cx="144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>
                <a:solidFill>
                  <a:srgbClr val="000000"/>
                </a:solidFill>
                <a:latin typeface="Comic Sans MS" charset="0"/>
              </a:rPr>
              <a:t>- empirical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876800" y="5334000"/>
            <a:ext cx="11303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>
                <a:solidFill>
                  <a:srgbClr val="000000"/>
                </a:solidFill>
                <a:latin typeface="Comic Sans MS" charset="0"/>
              </a:rPr>
              <a:t>C</a:t>
            </a:r>
            <a:r>
              <a:rPr lang="en-US" sz="2000" baseline="-25000">
                <a:solidFill>
                  <a:srgbClr val="000000"/>
                </a:solidFill>
                <a:latin typeface="Comic Sans MS" charset="0"/>
              </a:rPr>
              <a:t>6</a:t>
            </a:r>
            <a:r>
              <a:rPr lang="en-US" sz="2000">
                <a:solidFill>
                  <a:srgbClr val="000000"/>
                </a:solidFill>
                <a:latin typeface="Comic Sans MS" charset="0"/>
              </a:rPr>
              <a:t>H</a:t>
            </a:r>
            <a:r>
              <a:rPr lang="en-US" sz="2000" baseline="-25000">
                <a:solidFill>
                  <a:srgbClr val="000000"/>
                </a:solidFill>
                <a:latin typeface="Comic Sans MS" charset="0"/>
              </a:rPr>
              <a:t>12</a:t>
            </a:r>
            <a:r>
              <a:rPr lang="en-US" sz="2000">
                <a:solidFill>
                  <a:srgbClr val="000000"/>
                </a:solidFill>
                <a:latin typeface="Comic Sans MS" charset="0"/>
              </a:rPr>
              <a:t>O</a:t>
            </a:r>
            <a:r>
              <a:rPr lang="en-US" sz="2000" baseline="-25000">
                <a:solidFill>
                  <a:srgbClr val="000000"/>
                </a:solidFill>
                <a:latin typeface="Comic Sans MS" charset="0"/>
              </a:rPr>
              <a:t>6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943600" y="5334000"/>
            <a:ext cx="15033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>
                <a:solidFill>
                  <a:srgbClr val="000000"/>
                </a:solidFill>
                <a:latin typeface="Comic Sans MS" charset="0"/>
              </a:rPr>
              <a:t>- molecular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029200" y="5791200"/>
            <a:ext cx="8445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>
                <a:solidFill>
                  <a:srgbClr val="000000"/>
                </a:solidFill>
                <a:latin typeface="Comic Sans MS" charset="0"/>
              </a:rPr>
              <a:t>CH</a:t>
            </a:r>
            <a:r>
              <a:rPr lang="en-US" sz="2000" baseline="-25000">
                <a:solidFill>
                  <a:srgbClr val="000000"/>
                </a:solidFill>
                <a:latin typeface="Comic Sans MS" charset="0"/>
              </a:rPr>
              <a:t>2</a:t>
            </a:r>
            <a:r>
              <a:rPr lang="en-US" sz="2000">
                <a:solidFill>
                  <a:srgbClr val="000000"/>
                </a:solidFill>
                <a:latin typeface="Comic Sans MS" charset="0"/>
              </a:rPr>
              <a:t>O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5943600" y="5772150"/>
            <a:ext cx="144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>
                <a:solidFill>
                  <a:srgbClr val="000000"/>
                </a:solidFill>
                <a:latin typeface="Comic Sans MS" charset="0"/>
              </a:rPr>
              <a:t>- empirical</a:t>
            </a:r>
          </a:p>
        </p:txBody>
      </p:sp>
    </p:spTree>
    <p:extLst>
      <p:ext uri="{BB962C8B-B14F-4D97-AF65-F5344CB8AC3E}">
        <p14:creationId xmlns:p14="http://schemas.microsoft.com/office/powerpoint/2010/main" val="704273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Determining Empirical Formula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695938692"/>
              </p:ext>
            </p:extLst>
          </p:nvPr>
        </p:nvGraphicFramePr>
        <p:xfrm>
          <a:off x="301751" y="1709109"/>
          <a:ext cx="8534400" cy="4860772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726975"/>
                <a:gridCol w="1572642"/>
                <a:gridCol w="1967583"/>
                <a:gridCol w="1422400"/>
                <a:gridCol w="1422400"/>
                <a:gridCol w="1422400"/>
              </a:tblGrid>
              <a:tr h="12151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PERCENT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Grams in 100g sample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Mole Ratio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Empirical Formula</a:t>
                      </a:r>
                      <a:endParaRPr lang="en-US" dirty="0"/>
                    </a:p>
                  </a:txBody>
                  <a:tcPr/>
                </a:tc>
              </a:tr>
              <a:tr h="1215193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40 %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40 g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15193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H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6.71%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6.71 g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15193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O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53.3%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53.3 g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49432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23296" y="0"/>
            <a:ext cx="8111103" cy="2069748"/>
          </a:xfrm>
        </p:spPr>
        <p:txBody>
          <a:bodyPr>
            <a:normAutofit/>
          </a:bodyPr>
          <a:lstStyle/>
          <a:p>
            <a:r>
              <a:rPr lang="en-US" dirty="0" smtClean="0"/>
              <a:t>Try this one: </a:t>
            </a:r>
            <a:r>
              <a:rPr lang="en-US" sz="2800" dirty="0">
                <a:solidFill>
                  <a:srgbClr val="000000"/>
                </a:solidFill>
                <a:latin typeface="+mn-lt"/>
              </a:rPr>
              <a:t>An oxide of aluminum is formed by the reaction of 4.151 g of aluminum with </a:t>
            </a:r>
            <a:r>
              <a:rPr lang="en-US" sz="2800" dirty="0" smtClean="0">
                <a:solidFill>
                  <a:srgbClr val="000000"/>
                </a:solidFill>
                <a:latin typeface="+mn-lt"/>
              </a:rPr>
              <a:t>3.692g of </a:t>
            </a:r>
            <a:r>
              <a:rPr lang="en-US" sz="2800" dirty="0">
                <a:solidFill>
                  <a:srgbClr val="000000"/>
                </a:solidFill>
                <a:latin typeface="+mn-lt"/>
              </a:rPr>
              <a:t>oxygen.  Calculate the empirical formula. </a:t>
            </a:r>
            <a:br>
              <a:rPr lang="en-US" sz="2800" dirty="0">
                <a:solidFill>
                  <a:srgbClr val="000000"/>
                </a:solidFill>
                <a:latin typeface="+mn-lt"/>
              </a:rPr>
            </a:br>
            <a:endParaRPr lang="en-US" sz="2800" dirty="0">
              <a:latin typeface="+mn-lt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3563072"/>
              </p:ext>
            </p:extLst>
          </p:nvPr>
        </p:nvGraphicFramePr>
        <p:xfrm>
          <a:off x="301625" y="1693428"/>
          <a:ext cx="8534400" cy="4866982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482258"/>
                <a:gridCol w="1817359"/>
                <a:gridCol w="1967583"/>
                <a:gridCol w="1422400"/>
                <a:gridCol w="1422400"/>
                <a:gridCol w="1422400"/>
              </a:tblGrid>
              <a:tr h="134847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</a:t>
                      </a:r>
                    </a:p>
                    <a:p>
                      <a:r>
                        <a:rPr lang="en-US" sz="1400" dirty="0" smtClean="0"/>
                        <a:t>L</a:t>
                      </a:r>
                    </a:p>
                    <a:p>
                      <a:r>
                        <a:rPr lang="en-US" sz="1400" dirty="0" smtClean="0"/>
                        <a:t>E</a:t>
                      </a:r>
                    </a:p>
                    <a:p>
                      <a:r>
                        <a:rPr lang="en-US" sz="1400" dirty="0" err="1" smtClean="0"/>
                        <a:t>ments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PERCENT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Grams in 100g sample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Mole Ratio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Empirical Formula</a:t>
                      </a:r>
                      <a:endParaRPr lang="en-US" dirty="0"/>
                    </a:p>
                  </a:txBody>
                  <a:tcPr/>
                </a:tc>
              </a:tr>
              <a:tr h="1172836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72836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72836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896738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38975" y="391998"/>
            <a:ext cx="8183743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Comic Sans MS" charset="0"/>
              </a:rPr>
              <a:t>A 4.550 g sample of cobalt reacts with 5.475 g chlorine to form a binary compound.  Determine the empirical formula for this compound. </a:t>
            </a:r>
            <a:endParaRPr lang="en-US" sz="2400" dirty="0">
              <a:solidFill>
                <a:srgbClr val="000000"/>
              </a:solidFill>
              <a:latin typeface="Comic Sans MS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2854893"/>
              </p:ext>
            </p:extLst>
          </p:nvPr>
        </p:nvGraphicFramePr>
        <p:xfrm>
          <a:off x="301625" y="1724790"/>
          <a:ext cx="8534400" cy="4666192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482258"/>
                <a:gridCol w="1817359"/>
                <a:gridCol w="1967583"/>
                <a:gridCol w="1422400"/>
                <a:gridCol w="1422400"/>
                <a:gridCol w="1422400"/>
              </a:tblGrid>
              <a:tr h="129284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</a:t>
                      </a:r>
                    </a:p>
                    <a:p>
                      <a:r>
                        <a:rPr lang="en-US" sz="1400" dirty="0" smtClean="0"/>
                        <a:t>L</a:t>
                      </a:r>
                    </a:p>
                    <a:p>
                      <a:r>
                        <a:rPr lang="en-US" sz="1400" dirty="0" smtClean="0"/>
                        <a:t>E</a:t>
                      </a:r>
                    </a:p>
                    <a:p>
                      <a:r>
                        <a:rPr lang="en-US" sz="1400" dirty="0" err="1" smtClean="0"/>
                        <a:t>ments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PERCENT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Grams in 100g sample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Mole Ratio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Empirical Formula</a:t>
                      </a:r>
                      <a:endParaRPr lang="en-US" dirty="0"/>
                    </a:p>
                  </a:txBody>
                  <a:tcPr/>
                </a:tc>
              </a:tr>
              <a:tr h="112445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2445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2445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6097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 descr="Burrow D. Mo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228600"/>
            <a:ext cx="2308225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60" name="Text Box 12"/>
          <p:cNvSpPr txBox="1">
            <a:spLocks noChangeArrowheads="1"/>
          </p:cNvSpPr>
          <p:nvPr/>
        </p:nvSpPr>
        <p:spPr bwMode="auto">
          <a:xfrm>
            <a:off x="228600" y="1981200"/>
            <a:ext cx="5791200" cy="308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 cmpd="tri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2800"/>
              <a:t>The </a:t>
            </a:r>
            <a:r>
              <a:rPr lang="en-US" sz="2800" b="1" i="1">
                <a:solidFill>
                  <a:schemeClr val="tx2"/>
                </a:solidFill>
              </a:rPr>
              <a:t>mole (mol)</a:t>
            </a:r>
            <a:r>
              <a:rPr lang="en-US" sz="2800"/>
              <a:t> is the amount of a substance that </a:t>
            </a:r>
          </a:p>
          <a:p>
            <a:pPr algn="ctr"/>
            <a:r>
              <a:rPr lang="en-US" sz="2800"/>
              <a:t>contains as many elementary entities as there </a:t>
            </a:r>
          </a:p>
          <a:p>
            <a:pPr algn="ctr"/>
            <a:r>
              <a:rPr lang="en-US" sz="2800"/>
              <a:t>are atoms in exactly 12.00 grams of </a:t>
            </a:r>
            <a:r>
              <a:rPr lang="en-US" sz="2800" baseline="30000"/>
              <a:t>12</a:t>
            </a:r>
            <a:r>
              <a:rPr lang="en-US" sz="2800"/>
              <a:t>C</a:t>
            </a:r>
          </a:p>
          <a:p>
            <a:pPr algn="ctr"/>
            <a:endParaRPr lang="en-US" sz="2800"/>
          </a:p>
        </p:txBody>
      </p:sp>
      <p:sp>
        <p:nvSpPr>
          <p:cNvPr id="27661" name="Text Box 13"/>
          <p:cNvSpPr txBox="1">
            <a:spLocks noChangeArrowheads="1"/>
          </p:cNvSpPr>
          <p:nvPr/>
        </p:nvSpPr>
        <p:spPr bwMode="auto">
          <a:xfrm>
            <a:off x="2081213" y="5410200"/>
            <a:ext cx="50101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2800"/>
              <a:t>1 mol = </a:t>
            </a:r>
            <a:r>
              <a:rPr lang="en-US" sz="2800" i="1"/>
              <a:t>N</a:t>
            </a:r>
            <a:r>
              <a:rPr lang="en-US" sz="2800" i="1" baseline="-25000"/>
              <a:t>A</a:t>
            </a:r>
            <a:r>
              <a:rPr lang="en-US" sz="2800"/>
              <a:t> = 6.0221367 x 10</a:t>
            </a:r>
            <a:r>
              <a:rPr lang="en-US" sz="2800" baseline="30000"/>
              <a:t>23</a:t>
            </a:r>
            <a:endParaRPr lang="en-US" sz="2800"/>
          </a:p>
        </p:txBody>
      </p:sp>
      <p:sp>
        <p:nvSpPr>
          <p:cNvPr id="27662" name="Text Box 14"/>
          <p:cNvSpPr txBox="1">
            <a:spLocks noChangeArrowheads="1"/>
          </p:cNvSpPr>
          <p:nvPr/>
        </p:nvSpPr>
        <p:spPr bwMode="auto">
          <a:xfrm>
            <a:off x="2508250" y="6096000"/>
            <a:ext cx="41275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2800"/>
              <a:t>Avogadro</a:t>
            </a:r>
            <a:r>
              <a:rPr lang="ja-JP" altLang="en-US" sz="2800"/>
              <a:t>’</a:t>
            </a:r>
            <a:r>
              <a:rPr lang="en-US" sz="2800"/>
              <a:t>s number (</a:t>
            </a:r>
            <a:r>
              <a:rPr lang="en-US" sz="2800" i="1"/>
              <a:t>N</a:t>
            </a:r>
            <a:r>
              <a:rPr lang="en-US" sz="2800" i="1" baseline="-25000"/>
              <a:t>A</a:t>
            </a:r>
            <a:r>
              <a:rPr lang="en-US" sz="2800" i="1"/>
              <a:t>)</a:t>
            </a:r>
            <a:r>
              <a:rPr lang="en-US" sz="2800"/>
              <a:t> </a:t>
            </a:r>
          </a:p>
        </p:txBody>
      </p:sp>
      <p:sp>
        <p:nvSpPr>
          <p:cNvPr id="8198" name="Text Box 15"/>
          <p:cNvSpPr txBox="1">
            <a:spLocks noChangeArrowheads="1"/>
          </p:cNvSpPr>
          <p:nvPr/>
        </p:nvSpPr>
        <p:spPr bwMode="auto">
          <a:xfrm>
            <a:off x="1584325" y="274638"/>
            <a:ext cx="3678238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4800">
                <a:solidFill>
                  <a:schemeClr val="tx2"/>
                </a:solidFill>
              </a:rPr>
              <a:t>The Mole…..</a:t>
            </a:r>
          </a:p>
        </p:txBody>
      </p:sp>
    </p:spTree>
    <p:extLst>
      <p:ext uri="{BB962C8B-B14F-4D97-AF65-F5344CB8AC3E}">
        <p14:creationId xmlns:p14="http://schemas.microsoft.com/office/powerpoint/2010/main" val="32382250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60" grpId="0" autoUpdateAnimBg="0"/>
      <p:bldP spid="27661" grpId="0" autoUpdateAnimBg="0"/>
      <p:bldP spid="27662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03_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56" b="4167"/>
          <a:stretch>
            <a:fillRect/>
          </a:stretch>
        </p:blipFill>
        <p:spPr bwMode="auto">
          <a:xfrm>
            <a:off x="304800" y="850900"/>
            <a:ext cx="8534400" cy="577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903413" y="141288"/>
            <a:ext cx="5367337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2800">
                <a:solidFill>
                  <a:schemeClr val="tx2"/>
                </a:solidFill>
              </a:rPr>
              <a:t>What is the mass of one mole of: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2674938" y="1030288"/>
            <a:ext cx="4048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C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6165850" y="954088"/>
            <a:ext cx="387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S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2590800" y="5830888"/>
            <a:ext cx="574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Cu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6089650" y="5907088"/>
            <a:ext cx="539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Fe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4479925" y="4002088"/>
            <a:ext cx="574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Hg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8531225" y="6384925"/>
            <a:ext cx="5365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/>
              <a:t>3.2</a:t>
            </a:r>
          </a:p>
        </p:txBody>
      </p:sp>
    </p:spTree>
    <p:extLst>
      <p:ext uri="{BB962C8B-B14F-4D97-AF65-F5344CB8AC3E}">
        <p14:creationId xmlns:p14="http://schemas.microsoft.com/office/powerpoint/2010/main" val="2275882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sz="4000" b="1">
                <a:solidFill>
                  <a:srgbClr val="063DE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Molar Mass</a:t>
            </a:r>
          </a:p>
        </p:txBody>
      </p:sp>
      <p:sp>
        <p:nvSpPr>
          <p:cNvPr id="62466" name="Rectangle 2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458200" cy="5334000"/>
          </a:xfrm>
          <a:noFill/>
          <a:ln/>
        </p:spPr>
        <p:txBody>
          <a:bodyPr lIns="92075" tIns="46038" rIns="92075" bIns="46038"/>
          <a:lstStyle/>
          <a:p>
            <a:pPr>
              <a:lnSpc>
                <a:spcPct val="120000"/>
              </a:lnSpc>
            </a:pPr>
            <a:r>
              <a:rPr lang="en-US" sz="2800" b="1" dirty="0">
                <a:latin typeface="Arial" charset="0"/>
              </a:rPr>
              <a:t>The Mass of 1 mole (in grams)</a:t>
            </a:r>
          </a:p>
          <a:p>
            <a:pPr>
              <a:lnSpc>
                <a:spcPct val="120000"/>
              </a:lnSpc>
            </a:pPr>
            <a:r>
              <a:rPr lang="en-US" sz="2800" b="1" dirty="0">
                <a:latin typeface="Arial" charset="0"/>
              </a:rPr>
              <a:t>Equal to the numerical value of the average atomic mass (get from periodic table)</a:t>
            </a:r>
          </a:p>
          <a:p>
            <a:pPr>
              <a:lnSpc>
                <a:spcPct val="130000"/>
              </a:lnSpc>
              <a:buFontTx/>
              <a:buNone/>
            </a:pPr>
            <a:r>
              <a:rPr lang="en-US" sz="2800" b="1" dirty="0">
                <a:latin typeface="Arial" charset="0"/>
              </a:rPr>
              <a:t> 	</a:t>
            </a:r>
            <a:r>
              <a:rPr lang="en-US" sz="2800" b="1" dirty="0">
                <a:solidFill>
                  <a:schemeClr val="accent1"/>
                </a:solidFill>
                <a:latin typeface="Arial" charset="0"/>
              </a:rPr>
              <a:t>	</a:t>
            </a:r>
            <a:r>
              <a:rPr lang="en-US" sz="2800" b="1" dirty="0">
                <a:solidFill>
                  <a:srgbClr val="063DE8"/>
                </a:solidFill>
                <a:latin typeface="Arial" charset="0"/>
              </a:rPr>
              <a:t>1 mole</a:t>
            </a:r>
            <a:r>
              <a:rPr lang="en-US" sz="2800" b="1" dirty="0">
                <a:latin typeface="Arial" charset="0"/>
              </a:rPr>
              <a:t> of  C atoms		=  	</a:t>
            </a:r>
          </a:p>
          <a:p>
            <a:pPr>
              <a:lnSpc>
                <a:spcPct val="130000"/>
              </a:lnSpc>
              <a:buFontTx/>
              <a:buNone/>
            </a:pPr>
            <a:r>
              <a:rPr lang="en-US" sz="2800" b="1" dirty="0">
                <a:latin typeface="Arial" charset="0"/>
              </a:rPr>
              <a:t>	</a:t>
            </a:r>
            <a:r>
              <a:rPr lang="en-US" sz="2800" b="1" dirty="0">
                <a:solidFill>
                  <a:schemeClr val="accent1"/>
                </a:solidFill>
                <a:latin typeface="Arial" charset="0"/>
              </a:rPr>
              <a:t>	</a:t>
            </a:r>
            <a:r>
              <a:rPr lang="en-US" sz="2800" b="1" dirty="0">
                <a:solidFill>
                  <a:srgbClr val="063DE8"/>
                </a:solidFill>
                <a:latin typeface="Arial" charset="0"/>
              </a:rPr>
              <a:t>1 mole</a:t>
            </a:r>
            <a:r>
              <a:rPr lang="en-US" sz="2800" b="1" dirty="0">
                <a:latin typeface="Arial" charset="0"/>
              </a:rPr>
              <a:t> of </a:t>
            </a:r>
            <a:r>
              <a:rPr lang="en-US" sz="2800" b="1" dirty="0" smtClean="0">
                <a:latin typeface="Arial" charset="0"/>
              </a:rPr>
              <a:t>Cu </a:t>
            </a:r>
            <a:r>
              <a:rPr lang="en-US" sz="2800" b="1" dirty="0">
                <a:latin typeface="Arial" charset="0"/>
              </a:rPr>
              <a:t>atoms 	</a:t>
            </a:r>
            <a:r>
              <a:rPr lang="en-US" sz="2800" b="1" dirty="0" smtClean="0">
                <a:latin typeface="Arial" charset="0"/>
              </a:rPr>
              <a:t>=</a:t>
            </a:r>
          </a:p>
          <a:p>
            <a:pPr>
              <a:lnSpc>
                <a:spcPct val="130000"/>
              </a:lnSpc>
              <a:buFontTx/>
              <a:buNone/>
            </a:pPr>
            <a:r>
              <a:rPr lang="en-US" sz="2800" b="1" dirty="0">
                <a:latin typeface="Arial" charset="0"/>
              </a:rPr>
              <a:t>	</a:t>
            </a:r>
            <a:r>
              <a:rPr lang="en-US" sz="2800" b="1" dirty="0">
                <a:solidFill>
                  <a:schemeClr val="accent1"/>
                </a:solidFill>
                <a:latin typeface="Arial" charset="0"/>
              </a:rPr>
              <a:t>	</a:t>
            </a:r>
            <a:r>
              <a:rPr lang="en-US" sz="2800" b="1" dirty="0">
                <a:solidFill>
                  <a:srgbClr val="063DE8"/>
                </a:solidFill>
                <a:latin typeface="Arial" charset="0"/>
              </a:rPr>
              <a:t>1 mole</a:t>
            </a:r>
            <a:r>
              <a:rPr lang="en-US" sz="2800" b="1" dirty="0">
                <a:latin typeface="Arial" charset="0"/>
              </a:rPr>
              <a:t> of </a:t>
            </a:r>
            <a:r>
              <a:rPr lang="en-US" sz="2800" b="1" dirty="0" smtClean="0">
                <a:latin typeface="Arial" charset="0"/>
              </a:rPr>
              <a:t>S  </a:t>
            </a:r>
            <a:r>
              <a:rPr lang="en-US" sz="2800" b="1" dirty="0">
                <a:latin typeface="Arial" charset="0"/>
              </a:rPr>
              <a:t>atoms 	</a:t>
            </a:r>
            <a:r>
              <a:rPr lang="en-US" sz="2800" b="1" dirty="0" smtClean="0">
                <a:latin typeface="Arial" charset="0"/>
              </a:rPr>
              <a:t>=</a:t>
            </a:r>
            <a:r>
              <a:rPr lang="en-US" sz="2800" b="1" dirty="0">
                <a:latin typeface="Arial" charset="0"/>
              </a:rPr>
              <a:t>	</a:t>
            </a:r>
            <a:endParaRPr lang="en-US" sz="2800" b="1" dirty="0" smtClean="0">
              <a:latin typeface="Arial" charset="0"/>
            </a:endParaRPr>
          </a:p>
          <a:p>
            <a:pPr>
              <a:lnSpc>
                <a:spcPct val="130000"/>
              </a:lnSpc>
              <a:buFontTx/>
              <a:buNone/>
            </a:pPr>
            <a:r>
              <a:rPr lang="en-US" sz="2800" b="1" dirty="0" smtClean="0">
                <a:latin typeface="Arial" charset="0"/>
              </a:rPr>
              <a:t>	  1mole of  Hg atoms 	= </a:t>
            </a:r>
          </a:p>
          <a:p>
            <a:pPr>
              <a:lnSpc>
                <a:spcPct val="130000"/>
              </a:lnSpc>
              <a:buFontTx/>
              <a:buNone/>
            </a:pPr>
            <a:r>
              <a:rPr lang="en-US" sz="2800" b="1" dirty="0">
                <a:latin typeface="Arial" charset="0"/>
              </a:rPr>
              <a:t>	</a:t>
            </a:r>
            <a:r>
              <a:rPr lang="en-US" sz="2800" b="1" dirty="0" smtClean="0">
                <a:latin typeface="Arial" charset="0"/>
              </a:rPr>
              <a:t>  1 mole of Fe atoms    =</a:t>
            </a:r>
            <a:endParaRPr lang="en-US" sz="2800" b="1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7388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>
                <a:solidFill>
                  <a:srgbClr val="063DE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Learning Check!</a:t>
            </a:r>
          </a:p>
        </p:txBody>
      </p:sp>
      <p:sp>
        <p:nvSpPr>
          <p:cNvPr id="63490" name="Rectangle 2"/>
          <p:cNvSpPr>
            <a:spLocks noGrp="1" noChangeArrowheads="1"/>
          </p:cNvSpPr>
          <p:nvPr>
            <p:ph sz="quarter" idx="1"/>
          </p:nvPr>
        </p:nvSpPr>
        <p:spPr>
          <a:xfrm>
            <a:off x="0" y="1828800"/>
            <a:ext cx="8991600" cy="1371600"/>
          </a:xfrm>
          <a:noFill/>
          <a:ln/>
        </p:spPr>
        <p:txBody>
          <a:bodyPr lIns="92075" tIns="46038" rIns="92075" bIns="46038"/>
          <a:lstStyle/>
          <a:p>
            <a:pPr>
              <a:lnSpc>
                <a:spcPct val="120000"/>
              </a:lnSpc>
              <a:buFontTx/>
              <a:buNone/>
            </a:pPr>
            <a:r>
              <a:rPr lang="en-US" sz="3000" b="1">
                <a:latin typeface="Arial" charset="0"/>
              </a:rPr>
              <a:t>	Find the molar mass </a:t>
            </a:r>
            <a:br>
              <a:rPr lang="en-US" sz="3000" b="1">
                <a:latin typeface="Arial" charset="0"/>
              </a:rPr>
            </a:br>
            <a:r>
              <a:rPr lang="en-US" sz="3000" b="1">
                <a:latin typeface="Arial" charset="0"/>
              </a:rPr>
              <a:t>(usually we round to the tenths place)</a:t>
            </a:r>
            <a:r>
              <a:rPr lang="en-US" sz="2800" b="1"/>
              <a:t>		</a:t>
            </a: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457200" y="3633788"/>
            <a:ext cx="436245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457200" indent="-457200">
              <a:buFontTx/>
              <a:buAutoNum type="alphaUcPeriod"/>
            </a:pPr>
            <a:r>
              <a:rPr lang="en-US" sz="3200" b="1">
                <a:solidFill>
                  <a:srgbClr val="063DE8"/>
                </a:solidFill>
                <a:latin typeface="Arial" charset="0"/>
              </a:rPr>
              <a:t>1 mole</a:t>
            </a:r>
            <a:r>
              <a:rPr lang="en-US" sz="3200" b="1">
                <a:latin typeface="Arial" charset="0"/>
              </a:rPr>
              <a:t> of Br atoms</a:t>
            </a:r>
          </a:p>
          <a:p>
            <a:pPr marL="457200" indent="-457200">
              <a:buFontTx/>
              <a:buAutoNum type="alphaUcPeriod"/>
            </a:pPr>
            <a:r>
              <a:rPr lang="en-US" sz="3200" b="1">
                <a:solidFill>
                  <a:srgbClr val="063DE8"/>
                </a:solidFill>
                <a:latin typeface="Arial" charset="0"/>
              </a:rPr>
              <a:t>1 mole</a:t>
            </a:r>
            <a:r>
              <a:rPr lang="en-US" sz="3200" b="1">
                <a:latin typeface="Arial" charset="0"/>
              </a:rPr>
              <a:t> of Sn atoms</a:t>
            </a:r>
          </a:p>
        </p:txBody>
      </p:sp>
      <p:sp>
        <p:nvSpPr>
          <p:cNvPr id="63494" name="Rectangle 6"/>
          <p:cNvSpPr>
            <a:spLocks noChangeArrowheads="1"/>
          </p:cNvSpPr>
          <p:nvPr/>
        </p:nvSpPr>
        <p:spPr bwMode="auto">
          <a:xfrm>
            <a:off x="4800600" y="3536950"/>
            <a:ext cx="3308350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buSzPct val="100000"/>
            </a:pPr>
            <a:r>
              <a:rPr lang="en-US" sz="3200" b="1">
                <a:latin typeface="Arial" charset="0"/>
              </a:rPr>
              <a:t>=	</a:t>
            </a:r>
            <a:r>
              <a:rPr lang="en-US" sz="3200" b="1">
                <a:solidFill>
                  <a:srgbClr val="063DE8"/>
                </a:solidFill>
                <a:latin typeface="Arial" charset="0"/>
              </a:rPr>
              <a:t>79.9 g/mole</a:t>
            </a:r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4800600" y="4114800"/>
            <a:ext cx="3308350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buSzPct val="100000"/>
            </a:pPr>
            <a:r>
              <a:rPr lang="en-US" sz="3200" b="1">
                <a:latin typeface="Arial" charset="0"/>
              </a:rPr>
              <a:t>=    </a:t>
            </a:r>
            <a:r>
              <a:rPr lang="en-US" sz="3200" b="1">
                <a:solidFill>
                  <a:srgbClr val="063DE8"/>
                </a:solidFill>
                <a:latin typeface="Arial" charset="0"/>
              </a:rPr>
              <a:t>118.7 g/mole</a:t>
            </a:r>
          </a:p>
        </p:txBody>
      </p:sp>
    </p:spTree>
    <p:extLst>
      <p:ext uri="{BB962C8B-B14F-4D97-AF65-F5344CB8AC3E}">
        <p14:creationId xmlns:p14="http://schemas.microsoft.com/office/powerpoint/2010/main" val="3284770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3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3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4" grpId="0"/>
      <p:bldP spid="6349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371475" y="228600"/>
            <a:ext cx="8399463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800" b="1" i="1" dirty="0">
                <a:solidFill>
                  <a:schemeClr val="tx2"/>
                </a:solidFill>
              </a:rPr>
              <a:t>Molecular mass</a:t>
            </a:r>
            <a:r>
              <a:rPr lang="en-US" sz="2800" dirty="0">
                <a:solidFill>
                  <a:schemeClr val="tx2"/>
                </a:solidFill>
              </a:rPr>
              <a:t> (or molecular weight) is the sum of</a:t>
            </a:r>
          </a:p>
          <a:p>
            <a:r>
              <a:rPr lang="en-US" sz="2800" dirty="0">
                <a:solidFill>
                  <a:schemeClr val="tx2"/>
                </a:solidFill>
              </a:rPr>
              <a:t>the atomic masses (in </a:t>
            </a:r>
            <a:r>
              <a:rPr lang="en-US" sz="2800" dirty="0" err="1">
                <a:solidFill>
                  <a:schemeClr val="tx2"/>
                </a:solidFill>
              </a:rPr>
              <a:t>amu</a:t>
            </a:r>
            <a:r>
              <a:rPr lang="en-US" sz="2800" dirty="0">
                <a:solidFill>
                  <a:schemeClr val="tx2"/>
                </a:solidFill>
              </a:rPr>
              <a:t>) in a molecule.</a:t>
            </a:r>
            <a:endParaRPr lang="en-US" sz="2800" b="1" i="1" dirty="0">
              <a:solidFill>
                <a:schemeClr val="tx2"/>
              </a:solidFill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762000" y="1447800"/>
            <a:ext cx="3048000" cy="1662113"/>
            <a:chOff x="240" y="912"/>
            <a:chExt cx="1920" cy="1047"/>
          </a:xfrm>
        </p:grpSpPr>
        <p:pic>
          <p:nvPicPr>
            <p:cNvPr id="13330" name="Picture 4" descr="cha56011_ma030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" y="912"/>
              <a:ext cx="1920" cy="10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31" name="Text Box 5"/>
            <p:cNvSpPr txBox="1">
              <a:spLocks noChangeArrowheads="1"/>
            </p:cNvSpPr>
            <p:nvPr/>
          </p:nvSpPr>
          <p:spPr bwMode="auto">
            <a:xfrm>
              <a:off x="938" y="1632"/>
              <a:ext cx="524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800"/>
                <a:t>SO</a:t>
              </a:r>
              <a:r>
                <a:rPr lang="en-US" sz="2800" baseline="-25000"/>
                <a:t>2</a:t>
              </a:r>
              <a:endParaRPr lang="en-US" sz="2800"/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4786313" y="1600200"/>
            <a:ext cx="3700462" cy="519113"/>
            <a:chOff x="3015" y="1008"/>
            <a:chExt cx="2331" cy="327"/>
          </a:xfrm>
        </p:grpSpPr>
        <p:sp>
          <p:nvSpPr>
            <p:cNvPr id="13328" name="Text Box 7"/>
            <p:cNvSpPr txBox="1">
              <a:spLocks noChangeArrowheads="1"/>
            </p:cNvSpPr>
            <p:nvPr/>
          </p:nvSpPr>
          <p:spPr bwMode="auto">
            <a:xfrm>
              <a:off x="3015" y="1008"/>
              <a:ext cx="432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2800"/>
                <a:t>1S</a:t>
              </a:r>
            </a:p>
          </p:txBody>
        </p:sp>
        <p:sp>
          <p:nvSpPr>
            <p:cNvPr id="13329" name="Text Box 8"/>
            <p:cNvSpPr txBox="1">
              <a:spLocks noChangeArrowheads="1"/>
            </p:cNvSpPr>
            <p:nvPr/>
          </p:nvSpPr>
          <p:spPr bwMode="auto">
            <a:xfrm>
              <a:off x="4169" y="1008"/>
              <a:ext cx="1177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800"/>
                <a:t>32.07 amu</a:t>
              </a:r>
            </a:p>
          </p:txBody>
        </p:sp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4762500" y="2141538"/>
            <a:ext cx="3848100" cy="519112"/>
            <a:chOff x="3000" y="1349"/>
            <a:chExt cx="2424" cy="327"/>
          </a:xfrm>
        </p:grpSpPr>
        <p:sp>
          <p:nvSpPr>
            <p:cNvPr id="13325" name="Text Box 10"/>
            <p:cNvSpPr txBox="1">
              <a:spLocks noChangeArrowheads="1"/>
            </p:cNvSpPr>
            <p:nvPr/>
          </p:nvSpPr>
          <p:spPr bwMode="auto">
            <a:xfrm>
              <a:off x="3000" y="1349"/>
              <a:ext cx="415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800"/>
                <a:t>2O</a:t>
              </a:r>
            </a:p>
          </p:txBody>
        </p:sp>
        <p:sp>
          <p:nvSpPr>
            <p:cNvPr id="13326" name="Text Box 11"/>
            <p:cNvSpPr txBox="1">
              <a:spLocks noChangeArrowheads="1"/>
            </p:cNvSpPr>
            <p:nvPr/>
          </p:nvSpPr>
          <p:spPr bwMode="auto">
            <a:xfrm>
              <a:off x="3631" y="1349"/>
              <a:ext cx="1793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800"/>
                <a:t>+ 2 x 16.00 amu </a:t>
              </a:r>
            </a:p>
          </p:txBody>
        </p:sp>
        <p:sp>
          <p:nvSpPr>
            <p:cNvPr id="13327" name="Line 12"/>
            <p:cNvSpPr>
              <a:spLocks noChangeShapeType="1"/>
            </p:cNvSpPr>
            <p:nvPr/>
          </p:nvSpPr>
          <p:spPr bwMode="auto">
            <a:xfrm>
              <a:off x="3641" y="1637"/>
              <a:ext cx="1680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4713288" y="2598738"/>
            <a:ext cx="3786187" cy="533400"/>
            <a:chOff x="2969" y="1637"/>
            <a:chExt cx="2385" cy="336"/>
          </a:xfrm>
        </p:grpSpPr>
        <p:sp>
          <p:nvSpPr>
            <p:cNvPr id="13323" name="Text Box 14"/>
            <p:cNvSpPr txBox="1">
              <a:spLocks noChangeArrowheads="1"/>
            </p:cNvSpPr>
            <p:nvPr/>
          </p:nvSpPr>
          <p:spPr bwMode="auto">
            <a:xfrm>
              <a:off x="2969" y="1637"/>
              <a:ext cx="524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800"/>
                <a:t>SO</a:t>
              </a:r>
              <a:r>
                <a:rPr lang="en-US" sz="2800" baseline="-25000"/>
                <a:t>2</a:t>
              </a:r>
              <a:endParaRPr lang="en-US" sz="2800"/>
            </a:p>
          </p:txBody>
        </p:sp>
        <p:sp>
          <p:nvSpPr>
            <p:cNvPr id="13324" name="Text Box 15"/>
            <p:cNvSpPr txBox="1">
              <a:spLocks noChangeArrowheads="1"/>
            </p:cNvSpPr>
            <p:nvPr/>
          </p:nvSpPr>
          <p:spPr bwMode="auto">
            <a:xfrm>
              <a:off x="4177" y="1646"/>
              <a:ext cx="1177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800"/>
                <a:t>64.07 amu</a:t>
              </a:r>
            </a:p>
          </p:txBody>
        </p:sp>
      </p:grpSp>
      <p:sp>
        <p:nvSpPr>
          <p:cNvPr id="51216" name="Text Box 16"/>
          <p:cNvSpPr txBox="1">
            <a:spLocks noChangeArrowheads="1"/>
          </p:cNvSpPr>
          <p:nvPr/>
        </p:nvSpPr>
        <p:spPr bwMode="auto">
          <a:xfrm>
            <a:off x="704850" y="3810000"/>
            <a:ext cx="7734300" cy="1046163"/>
          </a:xfrm>
          <a:prstGeom prst="rect">
            <a:avLst/>
          </a:prstGeom>
          <a:noFill/>
          <a:ln w="57150" cmpd="thickThin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n-US" sz="2800"/>
              <a:t>For any molecule</a:t>
            </a:r>
          </a:p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n-US" sz="2800"/>
              <a:t> molecular mass (amu) = molar mass (grams)</a:t>
            </a:r>
          </a:p>
        </p:txBody>
      </p:sp>
      <p:sp>
        <p:nvSpPr>
          <p:cNvPr id="51217" name="Text Box 17"/>
          <p:cNvSpPr txBox="1">
            <a:spLocks noChangeArrowheads="1"/>
          </p:cNvSpPr>
          <p:nvPr/>
        </p:nvSpPr>
        <p:spPr bwMode="auto">
          <a:xfrm>
            <a:off x="2133600" y="5105400"/>
            <a:ext cx="4743450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2800"/>
              <a:t>1 molecule SO</a:t>
            </a:r>
            <a:r>
              <a:rPr lang="en-US" sz="2800" baseline="-25000"/>
              <a:t>2</a:t>
            </a:r>
            <a:r>
              <a:rPr lang="en-US" sz="2800"/>
              <a:t> = 64.07 amu</a:t>
            </a:r>
          </a:p>
          <a:p>
            <a:pPr algn="ctr">
              <a:lnSpc>
                <a:spcPct val="120000"/>
              </a:lnSpc>
            </a:pPr>
            <a:r>
              <a:rPr lang="en-US" sz="2800"/>
              <a:t>1 mole SO</a:t>
            </a:r>
            <a:r>
              <a:rPr lang="en-US" sz="2800" baseline="-25000"/>
              <a:t>2</a:t>
            </a:r>
            <a:r>
              <a:rPr lang="en-US" sz="2800"/>
              <a:t> = 64.07 g SO</a:t>
            </a:r>
            <a:r>
              <a:rPr lang="en-US" sz="2800" baseline="-25000"/>
              <a:t>2</a:t>
            </a:r>
            <a:r>
              <a:rPr lang="en-US" sz="2800"/>
              <a:t> </a:t>
            </a:r>
          </a:p>
        </p:txBody>
      </p:sp>
      <p:sp>
        <p:nvSpPr>
          <p:cNvPr id="13321" name="Text Box 18"/>
          <p:cNvSpPr txBox="1">
            <a:spLocks noChangeArrowheads="1"/>
          </p:cNvSpPr>
          <p:nvPr/>
        </p:nvSpPr>
        <p:spPr bwMode="auto">
          <a:xfrm>
            <a:off x="8531225" y="6384925"/>
            <a:ext cx="5365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/>
              <a:t>3.3</a:t>
            </a:r>
          </a:p>
        </p:txBody>
      </p:sp>
      <p:sp>
        <p:nvSpPr>
          <p:cNvPr id="51219" name="Text Box 19"/>
          <p:cNvSpPr txBox="1">
            <a:spLocks noChangeArrowheads="1"/>
          </p:cNvSpPr>
          <p:nvPr/>
        </p:nvSpPr>
        <p:spPr bwMode="auto">
          <a:xfrm>
            <a:off x="2533650" y="6211888"/>
            <a:ext cx="4552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chemeClr val="tx2"/>
                </a:solidFill>
              </a:rPr>
              <a:t>Let</a:t>
            </a:r>
            <a:r>
              <a:rPr lang="ja-JP" altLang="en-US">
                <a:solidFill>
                  <a:schemeClr val="tx2"/>
                </a:solidFill>
              </a:rPr>
              <a:t>’</a:t>
            </a:r>
            <a:r>
              <a:rPr lang="en-US">
                <a:solidFill>
                  <a:schemeClr val="tx2"/>
                </a:solidFill>
              </a:rPr>
              <a:t>s try some more……………..</a:t>
            </a:r>
          </a:p>
        </p:txBody>
      </p:sp>
    </p:spTree>
    <p:extLst>
      <p:ext uri="{BB962C8B-B14F-4D97-AF65-F5344CB8AC3E}">
        <p14:creationId xmlns:p14="http://schemas.microsoft.com/office/powerpoint/2010/main" val="1685706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6" grpId="0" animBg="1" autoUpdateAnimBg="0"/>
      <p:bldP spid="51217" grpId="0" build="p" autoUpdateAnimBg="0"/>
      <p:bldP spid="512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6" name="Rectangle 4"/>
          <p:cNvSpPr>
            <a:spLocks noGrp="1" noChangeArrowheads="1"/>
          </p:cNvSpPr>
          <p:nvPr>
            <p:ph type="title"/>
          </p:nvPr>
        </p:nvSpPr>
        <p:spPr>
          <a:xfrm>
            <a:off x="301752" y="526142"/>
            <a:ext cx="8534400" cy="707572"/>
          </a:xfrm>
        </p:spPr>
        <p:txBody>
          <a:bodyPr>
            <a:normAutofit fontScale="90000"/>
          </a:bodyPr>
          <a:lstStyle/>
          <a:p>
            <a:r>
              <a:rPr lang="en-US" sz="4000" b="1" dirty="0">
                <a:solidFill>
                  <a:srgbClr val="063DE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Molar Mass of Molecules and Compounds</a:t>
            </a:r>
          </a:p>
        </p:txBody>
      </p:sp>
      <p:sp>
        <p:nvSpPr>
          <p:cNvPr id="64514" name="Rectangle 2"/>
          <p:cNvSpPr>
            <a:spLocks noGrp="1" noChangeArrowheads="1"/>
          </p:cNvSpPr>
          <p:nvPr>
            <p:ph sz="quarter" idx="1"/>
          </p:nvPr>
        </p:nvSpPr>
        <p:spPr>
          <a:xfrm>
            <a:off x="0" y="1632857"/>
            <a:ext cx="9144000" cy="5529943"/>
          </a:xfrm>
          <a:noFill/>
          <a:ln/>
        </p:spPr>
        <p:txBody>
          <a:bodyPr lIns="92075" tIns="46038" rIns="92075" bIns="46038">
            <a:normAutofit lnSpcReduction="100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3000" b="1" dirty="0">
                <a:solidFill>
                  <a:srgbClr val="66FF33"/>
                </a:solidFill>
                <a:latin typeface="Arial" charset="0"/>
              </a:rPr>
              <a:t>	</a:t>
            </a:r>
            <a:r>
              <a:rPr lang="en-US" sz="3000" b="1" dirty="0">
                <a:latin typeface="Arial" charset="0"/>
              </a:rPr>
              <a:t>Mass in grams of 1 mole equal numerically to the sum of the atomic masses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en-US" sz="3000" b="1" dirty="0">
                <a:latin typeface="Arial" charset="0"/>
              </a:rPr>
              <a:t>	</a:t>
            </a:r>
            <a:r>
              <a:rPr lang="en-US" sz="2800" b="1" dirty="0">
                <a:solidFill>
                  <a:srgbClr val="063DE8"/>
                </a:solidFill>
                <a:latin typeface="Arial" charset="0"/>
              </a:rPr>
              <a:t>1 mole of  CaCl</a:t>
            </a:r>
            <a:r>
              <a:rPr lang="en-US" sz="2800" b="1" baseline="-25000" dirty="0">
                <a:solidFill>
                  <a:srgbClr val="063DE8"/>
                </a:solidFill>
                <a:latin typeface="Arial" charset="0"/>
              </a:rPr>
              <a:t>2</a:t>
            </a:r>
            <a:r>
              <a:rPr lang="en-US" sz="2800" b="1" dirty="0">
                <a:latin typeface="Arial" charset="0"/>
              </a:rPr>
              <a:t> 	 =  111.1 g/</a:t>
            </a:r>
            <a:r>
              <a:rPr lang="en-US" sz="2800" b="1" dirty="0" err="1">
                <a:latin typeface="Arial" charset="0"/>
              </a:rPr>
              <a:t>mol</a:t>
            </a:r>
            <a:r>
              <a:rPr lang="en-US" sz="2800" b="1" dirty="0">
                <a:latin typeface="Arial" charset="0"/>
              </a:rPr>
              <a:t> 		</a:t>
            </a:r>
          </a:p>
          <a:p>
            <a:pPr>
              <a:lnSpc>
                <a:spcPct val="110000"/>
              </a:lnSpc>
              <a:buFontTx/>
              <a:buNone/>
            </a:pPr>
            <a:r>
              <a:rPr lang="en-US" sz="2800" b="1" dirty="0">
                <a:solidFill>
                  <a:schemeClr val="accent1"/>
                </a:solidFill>
                <a:latin typeface="Arial" charset="0"/>
              </a:rPr>
              <a:t>	   </a:t>
            </a:r>
            <a:r>
              <a:rPr lang="en-US" sz="2800" b="1" dirty="0">
                <a:solidFill>
                  <a:srgbClr val="063DE8"/>
                </a:solidFill>
                <a:latin typeface="Arial" charset="0"/>
              </a:rPr>
              <a:t>1 mole </a:t>
            </a:r>
            <a:r>
              <a:rPr lang="en-US" sz="2800" b="1" dirty="0" err="1">
                <a:solidFill>
                  <a:srgbClr val="063DE8"/>
                </a:solidFill>
                <a:latin typeface="Arial" charset="0"/>
              </a:rPr>
              <a:t>Ca</a:t>
            </a:r>
            <a:r>
              <a:rPr lang="en-US" sz="2800" b="1" dirty="0">
                <a:latin typeface="Arial" charset="0"/>
              </a:rPr>
              <a:t> x 40.1 g/</a:t>
            </a:r>
            <a:r>
              <a:rPr lang="en-US" sz="2800" b="1" dirty="0" err="1">
                <a:latin typeface="Arial" charset="0"/>
              </a:rPr>
              <a:t>mol</a:t>
            </a:r>
            <a:r>
              <a:rPr lang="en-US" sz="2800" b="1" dirty="0">
                <a:latin typeface="Arial" charset="0"/>
              </a:rPr>
              <a:t> </a:t>
            </a:r>
          </a:p>
          <a:p>
            <a:pPr>
              <a:lnSpc>
                <a:spcPct val="110000"/>
              </a:lnSpc>
              <a:buFontTx/>
              <a:buNone/>
            </a:pPr>
            <a:r>
              <a:rPr lang="en-US" sz="2800" b="1" dirty="0">
                <a:latin typeface="Arial" charset="0"/>
              </a:rPr>
              <a:t>	+ </a:t>
            </a:r>
            <a:r>
              <a:rPr lang="en-US" sz="2800" b="1" dirty="0">
                <a:solidFill>
                  <a:srgbClr val="063DE8"/>
                </a:solidFill>
                <a:latin typeface="Arial" charset="0"/>
              </a:rPr>
              <a:t>2 moles </a:t>
            </a:r>
            <a:r>
              <a:rPr lang="en-US" sz="2800" b="1" dirty="0" err="1">
                <a:solidFill>
                  <a:srgbClr val="063DE8"/>
                </a:solidFill>
                <a:latin typeface="Arial" charset="0"/>
              </a:rPr>
              <a:t>Cl</a:t>
            </a:r>
            <a:r>
              <a:rPr lang="en-US" sz="2800" b="1" dirty="0">
                <a:latin typeface="Arial" charset="0"/>
              </a:rPr>
              <a:t> x 35.5 g/</a:t>
            </a:r>
            <a:r>
              <a:rPr lang="en-US" sz="2800" b="1" dirty="0" err="1">
                <a:latin typeface="Arial" charset="0"/>
              </a:rPr>
              <a:t>mol</a:t>
            </a:r>
            <a:r>
              <a:rPr lang="en-US" sz="2800" b="1" dirty="0">
                <a:latin typeface="Arial" charset="0"/>
              </a:rPr>
              <a:t>    = 111.1 g/</a:t>
            </a:r>
            <a:r>
              <a:rPr lang="en-US" sz="2800" b="1" dirty="0" err="1">
                <a:latin typeface="Arial" charset="0"/>
              </a:rPr>
              <a:t>mol</a:t>
            </a:r>
            <a:r>
              <a:rPr lang="en-US" sz="2800" b="1" dirty="0">
                <a:latin typeface="Arial" charset="0"/>
              </a:rPr>
              <a:t> CaCl</a:t>
            </a:r>
            <a:r>
              <a:rPr lang="en-US" sz="2800" b="1" baseline="-25000" dirty="0">
                <a:latin typeface="Arial" charset="0"/>
              </a:rPr>
              <a:t>2</a:t>
            </a:r>
            <a:endParaRPr lang="en-US" sz="2800" b="1" dirty="0">
              <a:latin typeface="Arial" charset="0"/>
            </a:endParaRPr>
          </a:p>
          <a:p>
            <a:pPr>
              <a:lnSpc>
                <a:spcPct val="200000"/>
              </a:lnSpc>
              <a:buFontTx/>
              <a:buNone/>
            </a:pPr>
            <a:r>
              <a:rPr lang="en-US" sz="2800" b="1" dirty="0">
                <a:solidFill>
                  <a:schemeClr val="accent1"/>
                </a:solidFill>
                <a:latin typeface="Arial" charset="0"/>
              </a:rPr>
              <a:t>	</a:t>
            </a:r>
            <a:endParaRPr lang="en-US" sz="2800" b="1" dirty="0" smtClean="0">
              <a:solidFill>
                <a:schemeClr val="accent1"/>
              </a:solidFill>
              <a:latin typeface="Arial" charset="0"/>
            </a:endParaRPr>
          </a:p>
          <a:p>
            <a:pPr>
              <a:lnSpc>
                <a:spcPct val="200000"/>
              </a:lnSpc>
              <a:buFontTx/>
              <a:buNone/>
            </a:pPr>
            <a:r>
              <a:rPr lang="en-US" sz="2800" b="1" dirty="0" smtClean="0">
                <a:solidFill>
                  <a:srgbClr val="063DE8"/>
                </a:solidFill>
                <a:latin typeface="Arial" charset="0"/>
              </a:rPr>
              <a:t>Practice with this one:     1 </a:t>
            </a:r>
            <a:r>
              <a:rPr lang="en-US" sz="2800" b="1" dirty="0">
                <a:solidFill>
                  <a:srgbClr val="063DE8"/>
                </a:solidFill>
                <a:latin typeface="Arial" charset="0"/>
              </a:rPr>
              <a:t>mole of N</a:t>
            </a:r>
            <a:r>
              <a:rPr lang="en-US" sz="2800" b="1" baseline="-25000" dirty="0">
                <a:solidFill>
                  <a:srgbClr val="063DE8"/>
                </a:solidFill>
                <a:latin typeface="Arial" charset="0"/>
              </a:rPr>
              <a:t>2</a:t>
            </a:r>
            <a:r>
              <a:rPr lang="en-US" sz="2800" b="1" dirty="0">
                <a:solidFill>
                  <a:srgbClr val="063DE8"/>
                </a:solidFill>
                <a:latin typeface="Arial" charset="0"/>
              </a:rPr>
              <a:t>O</a:t>
            </a:r>
            <a:r>
              <a:rPr lang="en-US" sz="2800" b="1" baseline="-25000" dirty="0">
                <a:solidFill>
                  <a:srgbClr val="063DE8"/>
                </a:solidFill>
                <a:latin typeface="Arial" charset="0"/>
              </a:rPr>
              <a:t>4</a:t>
            </a:r>
            <a:r>
              <a:rPr lang="en-US" sz="2800" b="1" dirty="0">
                <a:latin typeface="Arial" charset="0"/>
              </a:rPr>
              <a:t> 	</a:t>
            </a:r>
            <a:r>
              <a:rPr lang="en-US" sz="2800" b="1" dirty="0" smtClean="0">
                <a:latin typeface="Arial" charset="0"/>
              </a:rPr>
              <a:t>= </a:t>
            </a:r>
            <a:endParaRPr lang="en-US" sz="2800" b="1" dirty="0">
              <a:latin typeface="Arial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 dirty="0">
                <a:latin typeface="Arial" charset="0"/>
              </a:rPr>
              <a:t>	   			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en-US" sz="2800" b="1" dirty="0"/>
              <a:t>	</a:t>
            </a:r>
          </a:p>
        </p:txBody>
      </p:sp>
      <p:sp>
        <p:nvSpPr>
          <p:cNvPr id="64515" name="Line 3"/>
          <p:cNvSpPr>
            <a:spLocks noChangeShapeType="1"/>
          </p:cNvSpPr>
          <p:nvPr/>
        </p:nvSpPr>
        <p:spPr bwMode="auto">
          <a:xfrm>
            <a:off x="457200" y="4800600"/>
            <a:ext cx="7924800" cy="0"/>
          </a:xfrm>
          <a:prstGeom prst="line">
            <a:avLst/>
          </a:prstGeom>
          <a:noFill/>
          <a:ln w="57150" cmpd="thinThick">
            <a:solidFill>
              <a:schemeClr val="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3444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z="4000" b="1">
                <a:solidFill>
                  <a:srgbClr val="063DE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Learning Check!</a:t>
            </a:r>
          </a:p>
        </p:txBody>
      </p:sp>
      <p:sp>
        <p:nvSpPr>
          <p:cNvPr id="65538" name="Rectangle 2"/>
          <p:cNvSpPr>
            <a:spLocks noGrp="1" noChangeArrowheads="1"/>
          </p:cNvSpPr>
          <p:nvPr>
            <p:ph sz="quarter" idx="1"/>
          </p:nvPr>
        </p:nvSpPr>
        <p:spPr>
          <a:xfrm>
            <a:off x="304800" y="1295400"/>
            <a:ext cx="8839200" cy="5562600"/>
          </a:xfrm>
          <a:noFill/>
          <a:ln/>
        </p:spPr>
        <p:txBody>
          <a:bodyPr lIns="92075" tIns="46038" rIns="92075" bIns="46038"/>
          <a:lstStyle/>
          <a:p>
            <a:pPr marL="609600" indent="-609600">
              <a:buFontTx/>
              <a:buAutoNum type="alphaUcPeriod"/>
            </a:pPr>
            <a:r>
              <a:rPr lang="en-US" sz="3500" b="1" dirty="0">
                <a:solidFill>
                  <a:srgbClr val="063DE8"/>
                </a:solidFill>
                <a:latin typeface="Arial" charset="0"/>
              </a:rPr>
              <a:t>Molar Mass</a:t>
            </a:r>
            <a:r>
              <a:rPr lang="en-US" sz="3500" b="1" dirty="0">
                <a:latin typeface="Arial" charset="0"/>
              </a:rPr>
              <a:t> of K</a:t>
            </a:r>
            <a:r>
              <a:rPr lang="en-US" sz="3500" b="1" baseline="-25000" dirty="0">
                <a:latin typeface="Arial" charset="0"/>
              </a:rPr>
              <a:t>2</a:t>
            </a:r>
            <a:r>
              <a:rPr lang="en-US" sz="3500" b="1" dirty="0">
                <a:latin typeface="Arial" charset="0"/>
              </a:rPr>
              <a:t>O = ? Grams/mole		</a:t>
            </a:r>
          </a:p>
          <a:p>
            <a:pPr marL="609600" indent="-609600">
              <a:buFontTx/>
              <a:buAutoNum type="alphaUcPeriod"/>
            </a:pPr>
            <a:endParaRPr lang="en-US" sz="3500" b="1" dirty="0">
              <a:latin typeface="Arial" charset="0"/>
            </a:endParaRPr>
          </a:p>
          <a:p>
            <a:pPr marL="609600" indent="-609600">
              <a:buFontTx/>
              <a:buAutoNum type="alphaUcPeriod"/>
            </a:pPr>
            <a:endParaRPr lang="en-US" sz="3500" b="1" dirty="0">
              <a:latin typeface="Arial" charset="0"/>
            </a:endParaRPr>
          </a:p>
          <a:p>
            <a:pPr marL="609600" indent="-609600">
              <a:buFontTx/>
              <a:buNone/>
            </a:pPr>
            <a:r>
              <a:rPr lang="en-US" sz="3500" b="1" dirty="0">
                <a:latin typeface="Arial" charset="0"/>
              </a:rPr>
              <a:t>B. </a:t>
            </a:r>
            <a:r>
              <a:rPr lang="en-US" sz="3500" b="1" dirty="0">
                <a:solidFill>
                  <a:srgbClr val="063DE8"/>
                </a:solidFill>
                <a:latin typeface="Arial" charset="0"/>
              </a:rPr>
              <a:t>Molar</a:t>
            </a:r>
            <a:r>
              <a:rPr lang="en-US" sz="3500" b="1" dirty="0">
                <a:latin typeface="Arial" charset="0"/>
              </a:rPr>
              <a:t> </a:t>
            </a:r>
            <a:r>
              <a:rPr lang="en-US" sz="3500" b="1" dirty="0">
                <a:solidFill>
                  <a:srgbClr val="063DE8"/>
                </a:solidFill>
                <a:latin typeface="Arial" charset="0"/>
              </a:rPr>
              <a:t>Mass</a:t>
            </a:r>
            <a:r>
              <a:rPr lang="en-US" sz="3500" b="1" dirty="0">
                <a:latin typeface="Arial" charset="0"/>
              </a:rPr>
              <a:t> of antacid Al(OH)</a:t>
            </a:r>
            <a:r>
              <a:rPr lang="en-US" sz="3500" b="1" baseline="-25000" dirty="0">
                <a:latin typeface="Arial" charset="0"/>
              </a:rPr>
              <a:t>3</a:t>
            </a:r>
            <a:r>
              <a:rPr lang="en-US" sz="3500" b="1" dirty="0">
                <a:latin typeface="Arial" charset="0"/>
              </a:rPr>
              <a:t> = ? Grams/mole	</a:t>
            </a:r>
            <a:endParaRPr lang="en-US" sz="3500" b="1" dirty="0">
              <a:solidFill>
                <a:schemeClr val="accent1"/>
              </a:solidFill>
              <a:latin typeface="Arial" charset="0"/>
            </a:endParaRPr>
          </a:p>
          <a:p>
            <a:pPr marL="609600" indent="-609600">
              <a:lnSpc>
                <a:spcPct val="110000"/>
              </a:lnSpc>
              <a:buFontTx/>
              <a:buNone/>
            </a:pPr>
            <a:r>
              <a:rPr lang="en-US" sz="3500" b="1" dirty="0">
                <a:latin typeface="Arial" charset="0"/>
              </a:rPr>
              <a:t>	</a:t>
            </a:r>
          </a:p>
        </p:txBody>
      </p:sp>
      <p:pic>
        <p:nvPicPr>
          <p:cNvPr id="65542" name="THINK!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0" y="65532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53283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699" fill="hold"/>
                                        <p:tgtEl>
                                          <p:spTgt spid="655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5542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193</TotalTime>
  <Words>1080</Words>
  <Application>Microsoft Macintosh PowerPoint</Application>
  <PresentationFormat>On-screen Show (4:3)</PresentationFormat>
  <Paragraphs>269</Paragraphs>
  <Slides>29</Slides>
  <Notes>0</Notes>
  <HiddenSlides>0</HiddenSlides>
  <MMClips>2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1" baseType="lpstr">
      <vt:lpstr>Civic</vt:lpstr>
      <vt:lpstr>Clip</vt:lpstr>
      <vt:lpstr>PowerPoint Presentation</vt:lpstr>
      <vt:lpstr>PowerPoint Presentation</vt:lpstr>
      <vt:lpstr>PowerPoint Presentation</vt:lpstr>
      <vt:lpstr>PowerPoint Presentation</vt:lpstr>
      <vt:lpstr>Molar Mass</vt:lpstr>
      <vt:lpstr>Learning Check!</vt:lpstr>
      <vt:lpstr>PowerPoint Presentation</vt:lpstr>
      <vt:lpstr>Molar Mass of Molecules and Compounds</vt:lpstr>
      <vt:lpstr>Learning Check!</vt:lpstr>
      <vt:lpstr>Learning Check</vt:lpstr>
      <vt:lpstr> So, if one mole = the formula mass how do we calculate….</vt:lpstr>
      <vt:lpstr>How many moles are there in? </vt:lpstr>
      <vt:lpstr>Converting to # of atoms or molecules</vt:lpstr>
      <vt:lpstr>PowerPoint Presentation</vt:lpstr>
      <vt:lpstr>Factor-Label Method (also called… dimensional analysis)</vt:lpstr>
      <vt:lpstr>Types of Mole Conversion Problems:</vt:lpstr>
      <vt:lpstr>     Moles              Particles (atoms,ions,molecules)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Hydrated Compounds: Chemicals that usually have water associated with them.</vt:lpstr>
      <vt:lpstr>PowerPoint Presentation</vt:lpstr>
      <vt:lpstr>Calculate the Molar Mass of Hydrates--</vt:lpstr>
      <vt:lpstr>PowerPoint Presentation</vt:lpstr>
      <vt:lpstr>Determining Empirical Formula</vt:lpstr>
      <vt:lpstr>Try this one: An oxide of aluminum is formed by the reaction of 4.151 g of aluminum with 3.692g of oxygen.  Calculate the empirical formula.  </vt:lpstr>
      <vt:lpstr>PowerPoint Presentation</vt:lpstr>
    </vt:vector>
  </TitlesOfParts>
  <Company>BTSD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KATHERINE, GALLAGHER</dc:creator>
  <cp:lastModifiedBy>KATHERINE, GALLAGHER</cp:lastModifiedBy>
  <cp:revision>16</cp:revision>
  <dcterms:created xsi:type="dcterms:W3CDTF">2013-02-07T18:45:48Z</dcterms:created>
  <dcterms:modified xsi:type="dcterms:W3CDTF">2013-02-15T17:57:38Z</dcterms:modified>
</cp:coreProperties>
</file>